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6" r:id="rId3"/>
    <p:sldId id="608" r:id="rId5"/>
    <p:sldId id="404" r:id="rId6"/>
    <p:sldId id="600" r:id="rId7"/>
    <p:sldId id="611" r:id="rId8"/>
    <p:sldId id="602" r:id="rId9"/>
    <p:sldId id="603" r:id="rId10"/>
    <p:sldId id="604" r:id="rId11"/>
    <p:sldId id="605" r:id="rId12"/>
    <p:sldId id="271" r:id="rId13"/>
    <p:sldId id="272" r:id="rId14"/>
    <p:sldId id="614" r:id="rId15"/>
    <p:sldId id="260" r:id="rId16"/>
    <p:sldId id="598" r:id="rId17"/>
    <p:sldId id="379" r:id="rId18"/>
    <p:sldId id="617" r:id="rId19"/>
    <p:sldId id="615" r:id="rId20"/>
    <p:sldId id="616" r:id="rId21"/>
    <p:sldId id="377" r:id="rId22"/>
    <p:sldId id="626" r:id="rId23"/>
    <p:sldId id="627" r:id="rId24"/>
    <p:sldId id="622" r:id="rId25"/>
    <p:sldId id="620" r:id="rId26"/>
    <p:sldId id="621" r:id="rId27"/>
    <p:sldId id="625" r:id="rId28"/>
    <p:sldId id="599" r:id="rId29"/>
    <p:sldId id="619" r:id="rId30"/>
    <p:sldId id="269" r:id="rId31"/>
    <p:sldId id="274" r:id="rId32"/>
    <p:sldId id="618" r:id="rId33"/>
    <p:sldId id="607" r:id="rId34"/>
    <p:sldId id="623" r:id="rId35"/>
    <p:sldId id="265" r:id="rId36"/>
    <p:sldId id="606" r:id="rId37"/>
    <p:sldId id="268" r:id="rId38"/>
    <p:sldId id="624" r:id="rId39"/>
    <p:sldId id="264" r:id="rId40"/>
    <p:sldId id="267" r:id="rId41"/>
    <p:sldId id="613" r:id="rId42"/>
    <p:sldId id="596" r:id="rId43"/>
    <p:sldId id="345" r:id="rId44"/>
    <p:sldId id="347" r:id="rId45"/>
    <p:sldId id="349" r:id="rId46"/>
    <p:sldId id="351" r:id="rId47"/>
    <p:sldId id="266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ra Li" initials="VL" lastIdx="20" clrIdx="0"/>
  <p:cmAuthor id="2" name="Microsoft Office 用户" initials="Offic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C74C3A"/>
    <a:srgbClr val="F66034"/>
    <a:srgbClr val="FF7C80"/>
    <a:srgbClr val="EA572A"/>
    <a:srgbClr val="FF5721"/>
    <a:srgbClr val="27086F"/>
    <a:srgbClr val="E91A46"/>
    <a:srgbClr val="FF0000"/>
    <a:srgbClr val="FDEE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70067" autoAdjust="0"/>
  </p:normalViewPr>
  <p:slideViewPr>
    <p:cSldViewPr snapToObjects="1">
      <p:cViewPr varScale="1">
        <p:scale>
          <a:sx n="24" d="100"/>
          <a:sy n="24" d="100"/>
        </p:scale>
        <p:origin x="1212" y="36"/>
      </p:cViewPr>
      <p:guideLst>
        <p:guide pos="7045"/>
        <p:guide orient="horz" pos="17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二级分类占比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3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保护壳</c:v>
                </c:pt>
                <c:pt idx="1">
                  <c:v>保护贴</c:v>
                </c:pt>
                <c:pt idx="2">
                  <c:v>手机周边</c:v>
                </c:pt>
                <c:pt idx="3">
                  <c:v>其他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0.15</c:v>
                </c:pt>
                <c:pt idx="2">
                  <c:v>0.15</c:v>
                </c:pt>
                <c:pt idx="3">
                  <c:v>0.1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3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3600" b="1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41268-9963-46FF-B859-F6695E5844B4}" type="doc">
      <dgm:prSet loTypeId="urn:microsoft.com/office/officeart/2005/8/layout/gear1" loCatId="relationship" qsTypeId="urn:microsoft.com/office/officeart/2005/8/quickstyle/simple1" qsCatId="simple" csTypeId="urn:microsoft.com/office/officeart/2005/8/colors/accent5_4" csCatId="accent5" phldr="1"/>
      <dgm:spPr/>
    </dgm:pt>
    <dgm:pt modelId="{40FF2120-BE83-4142-9BE7-005AA40A9B79}">
      <dgm:prSet phldrT="[文本]"/>
      <dgm:spPr/>
      <dgm:t>
        <a:bodyPr/>
        <a:lstStyle/>
        <a:p>
          <a:r>
            <a:rPr lang="zh-CN" altLang="en-US" dirty="0"/>
            <a:t>运营</a:t>
          </a:r>
        </a:p>
      </dgm:t>
    </dgm:pt>
    <dgm:pt modelId="{227C3121-3A19-4A04-B01E-1DB8B724B326}" cxnId="{D9D575B0-EE75-4571-BF73-093621E351D9}" type="parTrans">
      <dgm:prSet/>
      <dgm:spPr/>
      <dgm:t>
        <a:bodyPr/>
        <a:lstStyle/>
        <a:p>
          <a:endParaRPr lang="zh-CN" altLang="en-US"/>
        </a:p>
      </dgm:t>
    </dgm:pt>
    <dgm:pt modelId="{81A98328-F000-4D8E-9A72-0A5664E9BDC4}" cxnId="{D9D575B0-EE75-4571-BF73-093621E351D9}" type="sibTrans">
      <dgm:prSet/>
      <dgm:spPr/>
      <dgm:t>
        <a:bodyPr/>
        <a:lstStyle/>
        <a:p>
          <a:endParaRPr lang="zh-CN" altLang="en-US"/>
        </a:p>
      </dgm:t>
    </dgm:pt>
    <dgm:pt modelId="{6D07AB29-2067-40DB-8480-80D05FB0028C}">
      <dgm:prSet phldrT="[文本]"/>
      <dgm:spPr/>
      <dgm:t>
        <a:bodyPr/>
        <a:lstStyle/>
        <a:p>
          <a:r>
            <a:rPr lang="zh-CN" altLang="en-US" dirty="0"/>
            <a:t>供应链</a:t>
          </a:r>
        </a:p>
      </dgm:t>
    </dgm:pt>
    <dgm:pt modelId="{ECB10CE6-9513-47D2-B2DD-52CF48C59EBC}" cxnId="{4622CD3C-6DD7-4626-A6A2-B0DA4C77D67C}" type="parTrans">
      <dgm:prSet/>
      <dgm:spPr/>
      <dgm:t>
        <a:bodyPr/>
        <a:lstStyle/>
        <a:p>
          <a:endParaRPr lang="zh-CN" altLang="en-US"/>
        </a:p>
      </dgm:t>
    </dgm:pt>
    <dgm:pt modelId="{07EF91D6-145F-4705-9B07-AE8034A9315B}" cxnId="{4622CD3C-6DD7-4626-A6A2-B0DA4C77D67C}" type="sibTrans">
      <dgm:prSet/>
      <dgm:spPr/>
      <dgm:t>
        <a:bodyPr/>
        <a:lstStyle/>
        <a:p>
          <a:endParaRPr lang="zh-CN" altLang="en-US"/>
        </a:p>
      </dgm:t>
    </dgm:pt>
    <dgm:pt modelId="{9DE12A07-0A5A-404E-ACB9-37914D5C045D}">
      <dgm:prSet phldrT="[文本]"/>
      <dgm:spPr/>
      <dgm:t>
        <a:bodyPr/>
        <a:lstStyle/>
        <a:p>
          <a:r>
            <a:rPr lang="zh-CN" altLang="en-US" dirty="0"/>
            <a:t>选品</a:t>
          </a:r>
        </a:p>
      </dgm:t>
    </dgm:pt>
    <dgm:pt modelId="{21653331-99E6-476D-8AF2-462BDCF11317}" cxnId="{C5787D06-B504-4830-A50A-96573EC7E8D9}" type="sibTrans">
      <dgm:prSet/>
      <dgm:spPr/>
      <dgm:t>
        <a:bodyPr/>
        <a:lstStyle/>
        <a:p>
          <a:endParaRPr lang="zh-CN" altLang="en-US"/>
        </a:p>
      </dgm:t>
    </dgm:pt>
    <dgm:pt modelId="{F4E6A556-FFBF-4832-AE58-135E308F37A2}" cxnId="{C5787D06-B504-4830-A50A-96573EC7E8D9}" type="parTrans">
      <dgm:prSet/>
      <dgm:spPr/>
      <dgm:t>
        <a:bodyPr/>
        <a:lstStyle/>
        <a:p>
          <a:endParaRPr lang="zh-CN" altLang="en-US"/>
        </a:p>
      </dgm:t>
    </dgm:pt>
    <dgm:pt modelId="{C5BE66DC-09A1-44A1-B161-BFF9F1335C55}" type="pres">
      <dgm:prSet presAssocID="{4D641268-9963-46FF-B859-F6695E5844B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9D3FE3E-4544-464B-9785-87C5B3EC927F}" type="pres">
      <dgm:prSet presAssocID="{40FF2120-BE83-4142-9BE7-005AA40A9B79}" presName="gear1" presStyleLbl="node1" presStyleIdx="0" presStyleCnt="3">
        <dgm:presLayoutVars>
          <dgm:chMax val="1"/>
          <dgm:bulletEnabled val="1"/>
        </dgm:presLayoutVars>
      </dgm:prSet>
      <dgm:spPr/>
    </dgm:pt>
    <dgm:pt modelId="{3EEB68DE-AC81-4669-94DC-0DCC8A48E0B8}" type="pres">
      <dgm:prSet presAssocID="{40FF2120-BE83-4142-9BE7-005AA40A9B79}" presName="gear1srcNode" presStyleLbl="node1" presStyleIdx="0" presStyleCnt="3"/>
      <dgm:spPr/>
    </dgm:pt>
    <dgm:pt modelId="{71861B8F-EA60-455F-AC77-3CEF8A51CAD8}" type="pres">
      <dgm:prSet presAssocID="{40FF2120-BE83-4142-9BE7-005AA40A9B79}" presName="gear1dstNode" presStyleLbl="node1" presStyleIdx="0" presStyleCnt="3"/>
      <dgm:spPr/>
    </dgm:pt>
    <dgm:pt modelId="{19D35893-B302-4815-9140-4489292DDA4E}" type="pres">
      <dgm:prSet presAssocID="{6D07AB29-2067-40DB-8480-80D05FB0028C}" presName="gear2" presStyleLbl="node1" presStyleIdx="1" presStyleCnt="3">
        <dgm:presLayoutVars>
          <dgm:chMax val="1"/>
          <dgm:bulletEnabled val="1"/>
        </dgm:presLayoutVars>
      </dgm:prSet>
      <dgm:spPr/>
    </dgm:pt>
    <dgm:pt modelId="{F08AE755-04D4-41F6-9EAD-EB7DDD21E625}" type="pres">
      <dgm:prSet presAssocID="{6D07AB29-2067-40DB-8480-80D05FB0028C}" presName="gear2srcNode" presStyleLbl="node1" presStyleIdx="1" presStyleCnt="3"/>
      <dgm:spPr/>
    </dgm:pt>
    <dgm:pt modelId="{7B2B236D-6098-4E3D-86A5-929341D62F6A}" type="pres">
      <dgm:prSet presAssocID="{6D07AB29-2067-40DB-8480-80D05FB0028C}" presName="gear2dstNode" presStyleLbl="node1" presStyleIdx="1" presStyleCnt="3"/>
      <dgm:spPr/>
    </dgm:pt>
    <dgm:pt modelId="{7EAA12D0-F59D-4A3B-BEF7-AEBF782A688C}" type="pres">
      <dgm:prSet presAssocID="{9DE12A07-0A5A-404E-ACB9-37914D5C045D}" presName="gear3" presStyleLbl="node1" presStyleIdx="2" presStyleCnt="3"/>
      <dgm:spPr/>
    </dgm:pt>
    <dgm:pt modelId="{5DB3417F-BB06-474C-93E4-C302E9186187}" type="pres">
      <dgm:prSet presAssocID="{9DE12A07-0A5A-404E-ACB9-37914D5C045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BC657F7-F839-4AE2-AAE0-B8EC4910E682}" type="pres">
      <dgm:prSet presAssocID="{9DE12A07-0A5A-404E-ACB9-37914D5C045D}" presName="gear3srcNode" presStyleLbl="node1" presStyleIdx="2" presStyleCnt="3"/>
      <dgm:spPr/>
    </dgm:pt>
    <dgm:pt modelId="{D0DE7A63-02B5-4D16-A1A2-0612A7CC7050}" type="pres">
      <dgm:prSet presAssocID="{9DE12A07-0A5A-404E-ACB9-37914D5C045D}" presName="gear3dstNode" presStyleLbl="node1" presStyleIdx="2" presStyleCnt="3"/>
      <dgm:spPr/>
    </dgm:pt>
    <dgm:pt modelId="{4E5C6498-5AF1-4235-8B6F-F9EFE6091F79}" type="pres">
      <dgm:prSet presAssocID="{81A98328-F000-4D8E-9A72-0A5664E9BDC4}" presName="connector1" presStyleLbl="sibTrans2D1" presStyleIdx="0" presStyleCnt="3"/>
      <dgm:spPr/>
    </dgm:pt>
    <dgm:pt modelId="{7F8BD67C-67E3-4AAA-8AC9-163B7417C02D}" type="pres">
      <dgm:prSet presAssocID="{07EF91D6-145F-4705-9B07-AE8034A9315B}" presName="connector2" presStyleLbl="sibTrans2D1" presStyleIdx="1" presStyleCnt="3"/>
      <dgm:spPr/>
    </dgm:pt>
    <dgm:pt modelId="{D952BDF3-554F-4770-B5E8-60762BB56904}" type="pres">
      <dgm:prSet presAssocID="{21653331-99E6-476D-8AF2-462BDCF11317}" presName="connector3" presStyleLbl="sibTrans2D1" presStyleIdx="2" presStyleCnt="3"/>
      <dgm:spPr/>
    </dgm:pt>
  </dgm:ptLst>
  <dgm:cxnLst>
    <dgm:cxn modelId="{01D16F04-2561-4BEC-94BA-2FCED05AA258}" type="presOf" srcId="{4D641268-9963-46FF-B859-F6695E5844B4}" destId="{C5BE66DC-09A1-44A1-B161-BFF9F1335C55}" srcOrd="0" destOrd="0" presId="urn:microsoft.com/office/officeart/2005/8/layout/gear1"/>
    <dgm:cxn modelId="{F50C9905-01B7-41C6-B51C-D9FB6FA02B7F}" type="presOf" srcId="{6D07AB29-2067-40DB-8480-80D05FB0028C}" destId="{19D35893-B302-4815-9140-4489292DDA4E}" srcOrd="0" destOrd="0" presId="urn:microsoft.com/office/officeart/2005/8/layout/gear1"/>
    <dgm:cxn modelId="{C5787D06-B504-4830-A50A-96573EC7E8D9}" srcId="{4D641268-9963-46FF-B859-F6695E5844B4}" destId="{9DE12A07-0A5A-404E-ACB9-37914D5C045D}" srcOrd="2" destOrd="0" parTransId="{F4E6A556-FFBF-4832-AE58-135E308F37A2}" sibTransId="{21653331-99E6-476D-8AF2-462BDCF11317}"/>
    <dgm:cxn modelId="{9A06DC0A-9CAA-4333-A2AC-4F417F820539}" type="presOf" srcId="{40FF2120-BE83-4142-9BE7-005AA40A9B79}" destId="{71861B8F-EA60-455F-AC77-3CEF8A51CAD8}" srcOrd="2" destOrd="0" presId="urn:microsoft.com/office/officeart/2005/8/layout/gear1"/>
    <dgm:cxn modelId="{63901B29-A563-4A34-ACCC-548745C78051}" type="presOf" srcId="{9DE12A07-0A5A-404E-ACB9-37914D5C045D}" destId="{5DB3417F-BB06-474C-93E4-C302E9186187}" srcOrd="1" destOrd="0" presId="urn:microsoft.com/office/officeart/2005/8/layout/gear1"/>
    <dgm:cxn modelId="{4622CD3C-6DD7-4626-A6A2-B0DA4C77D67C}" srcId="{4D641268-9963-46FF-B859-F6695E5844B4}" destId="{6D07AB29-2067-40DB-8480-80D05FB0028C}" srcOrd="1" destOrd="0" parTransId="{ECB10CE6-9513-47D2-B2DD-52CF48C59EBC}" sibTransId="{07EF91D6-145F-4705-9B07-AE8034A9315B}"/>
    <dgm:cxn modelId="{A60AE044-EB40-44DB-8FA3-D6F16E2F688A}" type="presOf" srcId="{07EF91D6-145F-4705-9B07-AE8034A9315B}" destId="{7F8BD67C-67E3-4AAA-8AC9-163B7417C02D}" srcOrd="0" destOrd="0" presId="urn:microsoft.com/office/officeart/2005/8/layout/gear1"/>
    <dgm:cxn modelId="{0B1FDC6A-A0B8-43EC-A85B-236053B63631}" type="presOf" srcId="{9DE12A07-0A5A-404E-ACB9-37914D5C045D}" destId="{DBC657F7-F839-4AE2-AAE0-B8EC4910E682}" srcOrd="2" destOrd="0" presId="urn:microsoft.com/office/officeart/2005/8/layout/gear1"/>
    <dgm:cxn modelId="{26841F58-BFEC-4F55-A06B-FA6065FB919D}" type="presOf" srcId="{9DE12A07-0A5A-404E-ACB9-37914D5C045D}" destId="{7EAA12D0-F59D-4A3B-BEF7-AEBF782A688C}" srcOrd="0" destOrd="0" presId="urn:microsoft.com/office/officeart/2005/8/layout/gear1"/>
    <dgm:cxn modelId="{5A7FE059-6075-4820-A989-CC82AEFC2BA3}" type="presOf" srcId="{21653331-99E6-476D-8AF2-462BDCF11317}" destId="{D952BDF3-554F-4770-B5E8-60762BB56904}" srcOrd="0" destOrd="0" presId="urn:microsoft.com/office/officeart/2005/8/layout/gear1"/>
    <dgm:cxn modelId="{3FEC037A-C99B-443F-86F0-1ABC68DD94B4}" type="presOf" srcId="{81A98328-F000-4D8E-9A72-0A5664E9BDC4}" destId="{4E5C6498-5AF1-4235-8B6F-F9EFE6091F79}" srcOrd="0" destOrd="0" presId="urn:microsoft.com/office/officeart/2005/8/layout/gear1"/>
    <dgm:cxn modelId="{81467699-178C-4C37-A0D8-5CDED5BED52C}" type="presOf" srcId="{6D07AB29-2067-40DB-8480-80D05FB0028C}" destId="{7B2B236D-6098-4E3D-86A5-929341D62F6A}" srcOrd="2" destOrd="0" presId="urn:microsoft.com/office/officeart/2005/8/layout/gear1"/>
    <dgm:cxn modelId="{F88184A3-1407-4A8E-891D-A5889218FC89}" type="presOf" srcId="{9DE12A07-0A5A-404E-ACB9-37914D5C045D}" destId="{D0DE7A63-02B5-4D16-A1A2-0612A7CC7050}" srcOrd="3" destOrd="0" presId="urn:microsoft.com/office/officeart/2005/8/layout/gear1"/>
    <dgm:cxn modelId="{F75EEEAA-4997-40BB-BDE4-B6B5C4ACA138}" type="presOf" srcId="{40FF2120-BE83-4142-9BE7-005AA40A9B79}" destId="{D9D3FE3E-4544-464B-9785-87C5B3EC927F}" srcOrd="0" destOrd="0" presId="urn:microsoft.com/office/officeart/2005/8/layout/gear1"/>
    <dgm:cxn modelId="{D9D575B0-EE75-4571-BF73-093621E351D9}" srcId="{4D641268-9963-46FF-B859-F6695E5844B4}" destId="{40FF2120-BE83-4142-9BE7-005AA40A9B79}" srcOrd="0" destOrd="0" parTransId="{227C3121-3A19-4A04-B01E-1DB8B724B326}" sibTransId="{81A98328-F000-4D8E-9A72-0A5664E9BDC4}"/>
    <dgm:cxn modelId="{079691D4-6B7F-4B24-A9EE-EA4DC6AAD404}" type="presOf" srcId="{6D07AB29-2067-40DB-8480-80D05FB0028C}" destId="{F08AE755-04D4-41F6-9EAD-EB7DDD21E625}" srcOrd="1" destOrd="0" presId="urn:microsoft.com/office/officeart/2005/8/layout/gear1"/>
    <dgm:cxn modelId="{1C4A7BEC-26B1-45D9-A98B-EC6896B50704}" type="presOf" srcId="{40FF2120-BE83-4142-9BE7-005AA40A9B79}" destId="{3EEB68DE-AC81-4669-94DC-0DCC8A48E0B8}" srcOrd="1" destOrd="0" presId="urn:microsoft.com/office/officeart/2005/8/layout/gear1"/>
    <dgm:cxn modelId="{447FD07C-2C3F-484F-B740-C766AFC93273}" type="presParOf" srcId="{C5BE66DC-09A1-44A1-B161-BFF9F1335C55}" destId="{D9D3FE3E-4544-464B-9785-87C5B3EC927F}" srcOrd="0" destOrd="0" presId="urn:microsoft.com/office/officeart/2005/8/layout/gear1"/>
    <dgm:cxn modelId="{C9721DD4-4087-4035-B20E-D71230F1073D}" type="presParOf" srcId="{C5BE66DC-09A1-44A1-B161-BFF9F1335C55}" destId="{3EEB68DE-AC81-4669-94DC-0DCC8A48E0B8}" srcOrd="1" destOrd="0" presId="urn:microsoft.com/office/officeart/2005/8/layout/gear1"/>
    <dgm:cxn modelId="{3EDBAB59-7F88-4062-8E39-DB94F7895B17}" type="presParOf" srcId="{C5BE66DC-09A1-44A1-B161-BFF9F1335C55}" destId="{71861B8F-EA60-455F-AC77-3CEF8A51CAD8}" srcOrd="2" destOrd="0" presId="urn:microsoft.com/office/officeart/2005/8/layout/gear1"/>
    <dgm:cxn modelId="{8D2D7A96-7E4A-4AA3-B4E5-C3AD3DC9C8F2}" type="presParOf" srcId="{C5BE66DC-09A1-44A1-B161-BFF9F1335C55}" destId="{19D35893-B302-4815-9140-4489292DDA4E}" srcOrd="3" destOrd="0" presId="urn:microsoft.com/office/officeart/2005/8/layout/gear1"/>
    <dgm:cxn modelId="{CEF23612-B9F9-461A-BB4A-015C33ECDC4B}" type="presParOf" srcId="{C5BE66DC-09A1-44A1-B161-BFF9F1335C55}" destId="{F08AE755-04D4-41F6-9EAD-EB7DDD21E625}" srcOrd="4" destOrd="0" presId="urn:microsoft.com/office/officeart/2005/8/layout/gear1"/>
    <dgm:cxn modelId="{37BAD17C-2714-4DE7-975D-22B1FA7A9C6B}" type="presParOf" srcId="{C5BE66DC-09A1-44A1-B161-BFF9F1335C55}" destId="{7B2B236D-6098-4E3D-86A5-929341D62F6A}" srcOrd="5" destOrd="0" presId="urn:microsoft.com/office/officeart/2005/8/layout/gear1"/>
    <dgm:cxn modelId="{45048093-25F3-42DB-B752-8E6F94A0800B}" type="presParOf" srcId="{C5BE66DC-09A1-44A1-B161-BFF9F1335C55}" destId="{7EAA12D0-F59D-4A3B-BEF7-AEBF782A688C}" srcOrd="6" destOrd="0" presId="urn:microsoft.com/office/officeart/2005/8/layout/gear1"/>
    <dgm:cxn modelId="{FEA42E27-599D-47C0-BADF-0C0165C713A0}" type="presParOf" srcId="{C5BE66DC-09A1-44A1-B161-BFF9F1335C55}" destId="{5DB3417F-BB06-474C-93E4-C302E9186187}" srcOrd="7" destOrd="0" presId="urn:microsoft.com/office/officeart/2005/8/layout/gear1"/>
    <dgm:cxn modelId="{2F330730-8DAE-4313-A289-867EA75592C6}" type="presParOf" srcId="{C5BE66DC-09A1-44A1-B161-BFF9F1335C55}" destId="{DBC657F7-F839-4AE2-AAE0-B8EC4910E682}" srcOrd="8" destOrd="0" presId="urn:microsoft.com/office/officeart/2005/8/layout/gear1"/>
    <dgm:cxn modelId="{3F283C79-18A5-4CD0-ABC4-84B2830EA008}" type="presParOf" srcId="{C5BE66DC-09A1-44A1-B161-BFF9F1335C55}" destId="{D0DE7A63-02B5-4D16-A1A2-0612A7CC7050}" srcOrd="9" destOrd="0" presId="urn:microsoft.com/office/officeart/2005/8/layout/gear1"/>
    <dgm:cxn modelId="{990E1F1B-E8BF-4773-8F61-7A8E64A7DEAB}" type="presParOf" srcId="{C5BE66DC-09A1-44A1-B161-BFF9F1335C55}" destId="{4E5C6498-5AF1-4235-8B6F-F9EFE6091F79}" srcOrd="10" destOrd="0" presId="urn:microsoft.com/office/officeart/2005/8/layout/gear1"/>
    <dgm:cxn modelId="{32BD5D2B-E62C-4B06-84D3-E5CDB0A7E261}" type="presParOf" srcId="{C5BE66DC-09A1-44A1-B161-BFF9F1335C55}" destId="{7F8BD67C-67E3-4AAA-8AC9-163B7417C02D}" srcOrd="11" destOrd="0" presId="urn:microsoft.com/office/officeart/2005/8/layout/gear1"/>
    <dgm:cxn modelId="{29E618D1-A4D5-4DF5-979B-AC93752737AC}" type="presParOf" srcId="{C5BE66DC-09A1-44A1-B161-BFF9F1335C55}" destId="{D952BDF3-554F-4770-B5E8-60762BB5690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D9039A-8DF5-42D4-8C5C-CDFC862C53DA}" type="doc">
      <dgm:prSet loTypeId="urn:microsoft.com/office/officeart/2008/layout/VerticalCurved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25D74337-DB03-40AF-8775-D9B2AD11A6D1}">
      <dgm:prSet phldrT="[文本]" custT="1"/>
      <dgm:spPr/>
      <dgm:t>
        <a:bodyPr/>
        <a:lstStyle/>
        <a:p>
          <a:pPr>
            <a:buClr>
              <a:schemeClr val="dk1"/>
            </a:buClr>
            <a:buSzPts val="1100"/>
          </a:pPr>
          <a:r>
            <a:rPr lang="en-US" sz="4000" dirty="0"/>
            <a:t>MG CB </a:t>
          </a:r>
          <a:r>
            <a:rPr lang="zh-CN" altLang="en-US" sz="4000" dirty="0"/>
            <a:t>優勢：价格便宜，款式比较多（款式更新速度也比较快）</a:t>
          </a:r>
        </a:p>
      </dgm:t>
    </dgm:pt>
    <dgm:pt modelId="{4BFF321E-7DDD-4D18-8053-1B5872D8EDE9}" cxnId="{72F94383-19F0-41A5-BFF4-477794DCC2BD}" type="parTrans">
      <dgm:prSet/>
      <dgm:spPr/>
      <dgm:t>
        <a:bodyPr/>
        <a:lstStyle/>
        <a:p>
          <a:endParaRPr lang="zh-CN" altLang="en-US" sz="4000"/>
        </a:p>
      </dgm:t>
    </dgm:pt>
    <dgm:pt modelId="{86D850DD-D254-49D3-94EE-1F90E7AB52CB}" cxnId="{72F94383-19F0-41A5-BFF4-477794DCC2BD}" type="sibTrans">
      <dgm:prSet/>
      <dgm:spPr/>
      <dgm:t>
        <a:bodyPr/>
        <a:lstStyle/>
        <a:p>
          <a:endParaRPr lang="zh-CN" altLang="en-US" sz="4000"/>
        </a:p>
      </dgm:t>
    </dgm:pt>
    <dgm:pt modelId="{F2CF59F3-E036-4129-AC0E-A5558E1E3E6C}">
      <dgm:prSet phldrT="[文本]" custT="1"/>
      <dgm:spPr/>
      <dgm:t>
        <a:bodyPr/>
        <a:lstStyle/>
        <a:p>
          <a:r>
            <a:rPr lang="en-GB" sz="4000"/>
            <a:t>MG CB 最大的問題: NCC/BSMI, 侵权 (虽然有一定单量但是无法安排曝光)</a:t>
          </a:r>
          <a:endParaRPr lang="zh-CN" altLang="en-US" sz="4000" dirty="0"/>
        </a:p>
      </dgm:t>
    </dgm:pt>
    <dgm:pt modelId="{84CC15F4-D527-4EC5-9062-676EC387A03F}" cxnId="{88F3D08C-859B-4540-82AF-FDB6D61585F7}" type="parTrans">
      <dgm:prSet/>
      <dgm:spPr/>
      <dgm:t>
        <a:bodyPr/>
        <a:lstStyle/>
        <a:p>
          <a:endParaRPr lang="zh-CN" altLang="en-US" sz="4000"/>
        </a:p>
      </dgm:t>
    </dgm:pt>
    <dgm:pt modelId="{9ED2E14B-F03F-44D9-812A-98400A08F33F}" cxnId="{88F3D08C-859B-4540-82AF-FDB6D61585F7}" type="sibTrans">
      <dgm:prSet/>
      <dgm:spPr/>
      <dgm:t>
        <a:bodyPr/>
        <a:lstStyle/>
        <a:p>
          <a:endParaRPr lang="zh-CN" altLang="en-US" sz="4000"/>
        </a:p>
      </dgm:t>
    </dgm:pt>
    <dgm:pt modelId="{0B3B7E1A-C0A2-4C97-B24C-C37FA0FE4126}">
      <dgm:prSet phldrT="[文本]" custT="1"/>
      <dgm:spPr/>
      <dgm:t>
        <a:bodyPr/>
        <a:lstStyle/>
        <a:p>
          <a:pPr>
            <a:buClr>
              <a:schemeClr val="dk1"/>
            </a:buClr>
            <a:buSzPts val="1100"/>
          </a:pPr>
          <a:r>
            <a:rPr lang="en-GB" sz="4000" dirty="0"/>
            <a:t>MG 之後的發展方向：</a:t>
          </a:r>
          <a:r>
            <a:rPr lang="en-GB" altLang="zh-CN" sz="4000" dirty="0"/>
            <a:t>iPhone Accessories (USB cable), Mobile Accessories(支架, 手机收纳包) ，自拍系列 </a:t>
          </a:r>
          <a:r>
            <a:rPr lang="en-GB" sz="4000" dirty="0"/>
            <a:t>Android 殼可以進，(功能性、素色、不侵權為主)，但曝光機會少</a:t>
          </a:r>
          <a:endParaRPr lang="zh-CN" altLang="en-US" sz="4000" dirty="0"/>
        </a:p>
      </dgm:t>
    </dgm:pt>
    <dgm:pt modelId="{B6CF6B9B-8232-494E-A71F-B05E2BA82536}" cxnId="{C21ED05E-0264-45F6-900F-FCDFDF95A633}" type="parTrans">
      <dgm:prSet/>
      <dgm:spPr/>
      <dgm:t>
        <a:bodyPr/>
        <a:lstStyle/>
        <a:p>
          <a:endParaRPr lang="zh-CN" altLang="en-US" sz="4000"/>
        </a:p>
      </dgm:t>
    </dgm:pt>
    <dgm:pt modelId="{647182FA-E5EF-4D0E-BC24-9F2D5B6634F0}" cxnId="{C21ED05E-0264-45F6-900F-FCDFDF95A633}" type="sibTrans">
      <dgm:prSet/>
      <dgm:spPr/>
      <dgm:t>
        <a:bodyPr/>
        <a:lstStyle/>
        <a:p>
          <a:endParaRPr lang="zh-CN" altLang="en-US" sz="4000"/>
        </a:p>
      </dgm:t>
    </dgm:pt>
    <dgm:pt modelId="{3E209D53-879E-4E5A-939C-81B0AA7BA0D9}" type="pres">
      <dgm:prSet presAssocID="{ADD9039A-8DF5-42D4-8C5C-CDFC862C53DA}" presName="Name0" presStyleCnt="0">
        <dgm:presLayoutVars>
          <dgm:chMax val="7"/>
          <dgm:chPref val="7"/>
          <dgm:dir/>
        </dgm:presLayoutVars>
      </dgm:prSet>
      <dgm:spPr/>
    </dgm:pt>
    <dgm:pt modelId="{EF581A6F-A09C-462C-B1A5-944002A9FE8F}" type="pres">
      <dgm:prSet presAssocID="{ADD9039A-8DF5-42D4-8C5C-CDFC862C53DA}" presName="Name1" presStyleCnt="0"/>
      <dgm:spPr/>
    </dgm:pt>
    <dgm:pt modelId="{4C951A69-71E4-47F3-B91B-318B45ED41B9}" type="pres">
      <dgm:prSet presAssocID="{ADD9039A-8DF5-42D4-8C5C-CDFC862C53DA}" presName="cycle" presStyleCnt="0"/>
      <dgm:spPr/>
    </dgm:pt>
    <dgm:pt modelId="{FE4FA86A-B324-47E7-83FA-4CD1EF8EAA1C}" type="pres">
      <dgm:prSet presAssocID="{ADD9039A-8DF5-42D4-8C5C-CDFC862C53DA}" presName="srcNode" presStyleLbl="node1" presStyleIdx="0" presStyleCnt="3"/>
      <dgm:spPr/>
    </dgm:pt>
    <dgm:pt modelId="{983F7401-BD33-4AE6-8B9D-985A2C51F148}" type="pres">
      <dgm:prSet presAssocID="{ADD9039A-8DF5-42D4-8C5C-CDFC862C53DA}" presName="conn" presStyleLbl="parChTrans1D2" presStyleIdx="0" presStyleCnt="1"/>
      <dgm:spPr/>
    </dgm:pt>
    <dgm:pt modelId="{6287841B-408D-4584-B370-51AD460B7641}" type="pres">
      <dgm:prSet presAssocID="{ADD9039A-8DF5-42D4-8C5C-CDFC862C53DA}" presName="extraNode" presStyleLbl="node1" presStyleIdx="0" presStyleCnt="3"/>
      <dgm:spPr/>
    </dgm:pt>
    <dgm:pt modelId="{0D6C3F1B-C8E2-44C3-9B97-516BE4629989}" type="pres">
      <dgm:prSet presAssocID="{ADD9039A-8DF5-42D4-8C5C-CDFC862C53DA}" presName="dstNode" presStyleLbl="node1" presStyleIdx="0" presStyleCnt="3"/>
      <dgm:spPr/>
    </dgm:pt>
    <dgm:pt modelId="{D210E6DF-2D02-48CA-809E-0E9628A38AB3}" type="pres">
      <dgm:prSet presAssocID="{25D74337-DB03-40AF-8775-D9B2AD11A6D1}" presName="text_1" presStyleLbl="node1" presStyleIdx="0" presStyleCnt="3">
        <dgm:presLayoutVars>
          <dgm:bulletEnabled val="1"/>
        </dgm:presLayoutVars>
      </dgm:prSet>
      <dgm:spPr/>
    </dgm:pt>
    <dgm:pt modelId="{43714F07-0961-4524-93BD-F72098CBA28A}" type="pres">
      <dgm:prSet presAssocID="{25D74337-DB03-40AF-8775-D9B2AD11A6D1}" presName="accent_1" presStyleCnt="0"/>
      <dgm:spPr/>
    </dgm:pt>
    <dgm:pt modelId="{B5CB70EC-D1FE-4554-BDDB-B64F3C2C0997}" type="pres">
      <dgm:prSet presAssocID="{25D74337-DB03-40AF-8775-D9B2AD11A6D1}" presName="accentRepeatNode" presStyleLbl="solidFgAcc1" presStyleIdx="0" presStyleCnt="3"/>
      <dgm:spPr/>
    </dgm:pt>
    <dgm:pt modelId="{E765D221-A36D-4D2A-961E-F3267F8798AD}" type="pres">
      <dgm:prSet presAssocID="{F2CF59F3-E036-4129-AC0E-A5558E1E3E6C}" presName="text_2" presStyleLbl="node1" presStyleIdx="1" presStyleCnt="3">
        <dgm:presLayoutVars>
          <dgm:bulletEnabled val="1"/>
        </dgm:presLayoutVars>
      </dgm:prSet>
      <dgm:spPr/>
    </dgm:pt>
    <dgm:pt modelId="{EB775175-90EC-4712-82BD-09D793D2A029}" type="pres">
      <dgm:prSet presAssocID="{F2CF59F3-E036-4129-AC0E-A5558E1E3E6C}" presName="accent_2" presStyleCnt="0"/>
      <dgm:spPr/>
    </dgm:pt>
    <dgm:pt modelId="{B02F071B-74CF-4816-8E89-6375D220D871}" type="pres">
      <dgm:prSet presAssocID="{F2CF59F3-E036-4129-AC0E-A5558E1E3E6C}" presName="accentRepeatNode" presStyleLbl="solidFgAcc1" presStyleIdx="1" presStyleCnt="3"/>
      <dgm:spPr/>
    </dgm:pt>
    <dgm:pt modelId="{BF29AAF4-0F0D-4F2A-9768-20477187A38C}" type="pres">
      <dgm:prSet presAssocID="{0B3B7E1A-C0A2-4C97-B24C-C37FA0FE4126}" presName="text_3" presStyleLbl="node1" presStyleIdx="2" presStyleCnt="3">
        <dgm:presLayoutVars>
          <dgm:bulletEnabled val="1"/>
        </dgm:presLayoutVars>
      </dgm:prSet>
      <dgm:spPr/>
    </dgm:pt>
    <dgm:pt modelId="{E8124B4C-3C27-4387-A1D9-D59FAACE1471}" type="pres">
      <dgm:prSet presAssocID="{0B3B7E1A-C0A2-4C97-B24C-C37FA0FE4126}" presName="accent_3" presStyleCnt="0"/>
      <dgm:spPr/>
    </dgm:pt>
    <dgm:pt modelId="{25827743-B12A-4B46-B9B1-D59D848E1952}" type="pres">
      <dgm:prSet presAssocID="{0B3B7E1A-C0A2-4C97-B24C-C37FA0FE4126}" presName="accentRepeatNode" presStyleLbl="solidFgAcc1" presStyleIdx="2" presStyleCnt="3"/>
      <dgm:spPr/>
    </dgm:pt>
  </dgm:ptLst>
  <dgm:cxnLst>
    <dgm:cxn modelId="{AAE76730-23B1-47E4-95FD-BA8907245AF8}" type="presOf" srcId="{ADD9039A-8DF5-42D4-8C5C-CDFC862C53DA}" destId="{3E209D53-879E-4E5A-939C-81B0AA7BA0D9}" srcOrd="0" destOrd="0" presId="urn:microsoft.com/office/officeart/2008/layout/VerticalCurvedList"/>
    <dgm:cxn modelId="{C21ED05E-0264-45F6-900F-FCDFDF95A633}" srcId="{ADD9039A-8DF5-42D4-8C5C-CDFC862C53DA}" destId="{0B3B7E1A-C0A2-4C97-B24C-C37FA0FE4126}" srcOrd="2" destOrd="0" parTransId="{B6CF6B9B-8232-494E-A71F-B05E2BA82536}" sibTransId="{647182FA-E5EF-4D0E-BC24-9F2D5B6634F0}"/>
    <dgm:cxn modelId="{72F94383-19F0-41A5-BFF4-477794DCC2BD}" srcId="{ADD9039A-8DF5-42D4-8C5C-CDFC862C53DA}" destId="{25D74337-DB03-40AF-8775-D9B2AD11A6D1}" srcOrd="0" destOrd="0" parTransId="{4BFF321E-7DDD-4D18-8053-1B5872D8EDE9}" sibTransId="{86D850DD-D254-49D3-94EE-1F90E7AB52CB}"/>
    <dgm:cxn modelId="{46A79186-96B3-4F94-B18D-6273B6FF6BC0}" type="presOf" srcId="{F2CF59F3-E036-4129-AC0E-A5558E1E3E6C}" destId="{E765D221-A36D-4D2A-961E-F3267F8798AD}" srcOrd="0" destOrd="0" presId="urn:microsoft.com/office/officeart/2008/layout/VerticalCurvedList"/>
    <dgm:cxn modelId="{88F3D08C-859B-4540-82AF-FDB6D61585F7}" srcId="{ADD9039A-8DF5-42D4-8C5C-CDFC862C53DA}" destId="{F2CF59F3-E036-4129-AC0E-A5558E1E3E6C}" srcOrd="1" destOrd="0" parTransId="{84CC15F4-D527-4EC5-9062-676EC387A03F}" sibTransId="{9ED2E14B-F03F-44D9-812A-98400A08F33F}"/>
    <dgm:cxn modelId="{23F98491-2227-4CB1-9105-E1282D17D55E}" type="presOf" srcId="{0B3B7E1A-C0A2-4C97-B24C-C37FA0FE4126}" destId="{BF29AAF4-0F0D-4F2A-9768-20477187A38C}" srcOrd="0" destOrd="0" presId="urn:microsoft.com/office/officeart/2008/layout/VerticalCurvedList"/>
    <dgm:cxn modelId="{7A5C2EE0-4FE4-4999-907B-3ADD4827F943}" type="presOf" srcId="{25D74337-DB03-40AF-8775-D9B2AD11A6D1}" destId="{D210E6DF-2D02-48CA-809E-0E9628A38AB3}" srcOrd="0" destOrd="0" presId="urn:microsoft.com/office/officeart/2008/layout/VerticalCurvedList"/>
    <dgm:cxn modelId="{75CCE7F4-DD04-4672-80B9-4674E89940AF}" type="presOf" srcId="{86D850DD-D254-49D3-94EE-1F90E7AB52CB}" destId="{983F7401-BD33-4AE6-8B9D-985A2C51F148}" srcOrd="0" destOrd="0" presId="urn:microsoft.com/office/officeart/2008/layout/VerticalCurvedList"/>
    <dgm:cxn modelId="{3E7C318C-2183-45D4-8CA4-19E3C2B7EDB1}" type="presParOf" srcId="{3E209D53-879E-4E5A-939C-81B0AA7BA0D9}" destId="{EF581A6F-A09C-462C-B1A5-944002A9FE8F}" srcOrd="0" destOrd="0" presId="urn:microsoft.com/office/officeart/2008/layout/VerticalCurvedList"/>
    <dgm:cxn modelId="{0DDC264A-98A8-4286-AA38-A22A24662297}" type="presParOf" srcId="{EF581A6F-A09C-462C-B1A5-944002A9FE8F}" destId="{4C951A69-71E4-47F3-B91B-318B45ED41B9}" srcOrd="0" destOrd="0" presId="urn:microsoft.com/office/officeart/2008/layout/VerticalCurvedList"/>
    <dgm:cxn modelId="{354B30C9-D107-42BE-BDCF-3D110DDB5EE8}" type="presParOf" srcId="{4C951A69-71E4-47F3-B91B-318B45ED41B9}" destId="{FE4FA86A-B324-47E7-83FA-4CD1EF8EAA1C}" srcOrd="0" destOrd="0" presId="urn:microsoft.com/office/officeart/2008/layout/VerticalCurvedList"/>
    <dgm:cxn modelId="{8BA30ACB-F229-4416-B66F-DDEA4F934E7C}" type="presParOf" srcId="{4C951A69-71E4-47F3-B91B-318B45ED41B9}" destId="{983F7401-BD33-4AE6-8B9D-985A2C51F148}" srcOrd="1" destOrd="0" presId="urn:microsoft.com/office/officeart/2008/layout/VerticalCurvedList"/>
    <dgm:cxn modelId="{33F15BB9-292F-47C7-91D3-AE8DA77AF082}" type="presParOf" srcId="{4C951A69-71E4-47F3-B91B-318B45ED41B9}" destId="{6287841B-408D-4584-B370-51AD460B7641}" srcOrd="2" destOrd="0" presId="urn:microsoft.com/office/officeart/2008/layout/VerticalCurvedList"/>
    <dgm:cxn modelId="{125A0A90-B1B1-4C03-B524-1792D20B845D}" type="presParOf" srcId="{4C951A69-71E4-47F3-B91B-318B45ED41B9}" destId="{0D6C3F1B-C8E2-44C3-9B97-516BE4629989}" srcOrd="3" destOrd="0" presId="urn:microsoft.com/office/officeart/2008/layout/VerticalCurvedList"/>
    <dgm:cxn modelId="{7F7B3BBB-FAAF-4E5A-83EE-0AF2A1696004}" type="presParOf" srcId="{EF581A6F-A09C-462C-B1A5-944002A9FE8F}" destId="{D210E6DF-2D02-48CA-809E-0E9628A38AB3}" srcOrd="1" destOrd="0" presId="urn:microsoft.com/office/officeart/2008/layout/VerticalCurvedList"/>
    <dgm:cxn modelId="{F8EE9091-5507-4C67-AEBF-237F411E4FA8}" type="presParOf" srcId="{EF581A6F-A09C-462C-B1A5-944002A9FE8F}" destId="{43714F07-0961-4524-93BD-F72098CBA28A}" srcOrd="2" destOrd="0" presId="urn:microsoft.com/office/officeart/2008/layout/VerticalCurvedList"/>
    <dgm:cxn modelId="{7F5C4318-E509-4D33-9965-6F32BADBB920}" type="presParOf" srcId="{43714F07-0961-4524-93BD-F72098CBA28A}" destId="{B5CB70EC-D1FE-4554-BDDB-B64F3C2C0997}" srcOrd="0" destOrd="0" presId="urn:microsoft.com/office/officeart/2008/layout/VerticalCurvedList"/>
    <dgm:cxn modelId="{3E750E4C-3148-4516-9F3C-A88D744E5975}" type="presParOf" srcId="{EF581A6F-A09C-462C-B1A5-944002A9FE8F}" destId="{E765D221-A36D-4D2A-961E-F3267F8798AD}" srcOrd="3" destOrd="0" presId="urn:microsoft.com/office/officeart/2008/layout/VerticalCurvedList"/>
    <dgm:cxn modelId="{67D11BDB-E776-44A1-991E-2B4F9351F41C}" type="presParOf" srcId="{EF581A6F-A09C-462C-B1A5-944002A9FE8F}" destId="{EB775175-90EC-4712-82BD-09D793D2A029}" srcOrd="4" destOrd="0" presId="urn:microsoft.com/office/officeart/2008/layout/VerticalCurvedList"/>
    <dgm:cxn modelId="{3A9BF05B-D1D3-485C-A7A1-8FF980FFBDD3}" type="presParOf" srcId="{EB775175-90EC-4712-82BD-09D793D2A029}" destId="{B02F071B-74CF-4816-8E89-6375D220D871}" srcOrd="0" destOrd="0" presId="urn:microsoft.com/office/officeart/2008/layout/VerticalCurvedList"/>
    <dgm:cxn modelId="{6BA76377-AA30-47AA-8CF4-FF6FD04A9EB0}" type="presParOf" srcId="{EF581A6F-A09C-462C-B1A5-944002A9FE8F}" destId="{BF29AAF4-0F0D-4F2A-9768-20477187A38C}" srcOrd="5" destOrd="0" presId="urn:microsoft.com/office/officeart/2008/layout/VerticalCurvedList"/>
    <dgm:cxn modelId="{29F6136E-B899-4E14-B731-DBE5EA9AFACA}" type="presParOf" srcId="{EF581A6F-A09C-462C-B1A5-944002A9FE8F}" destId="{E8124B4C-3C27-4387-A1D9-D59FAACE1471}" srcOrd="6" destOrd="0" presId="urn:microsoft.com/office/officeart/2008/layout/VerticalCurvedList"/>
    <dgm:cxn modelId="{F03EC9EE-B6E4-42C4-91DB-6F71E7F45D36}" type="presParOf" srcId="{E8124B4C-3C27-4387-A1D9-D59FAACE1471}" destId="{25827743-B12A-4B46-B9B1-D59D848E19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3FE3E-4544-464B-9785-87C5B3EC927F}">
      <dsp:nvSpPr>
        <dsp:cNvPr id="0" name=""/>
        <dsp:cNvSpPr/>
      </dsp:nvSpPr>
      <dsp:spPr>
        <a:xfrm>
          <a:off x="7586133" y="4876799"/>
          <a:ext cx="5960533" cy="5960533"/>
        </a:xfrm>
        <a:prstGeom prst="gear9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200" kern="1200" dirty="0"/>
            <a:t>运营</a:t>
          </a:r>
        </a:p>
      </dsp:txBody>
      <dsp:txXfrm>
        <a:off x="8784465" y="6273025"/>
        <a:ext cx="3563869" cy="3063837"/>
      </dsp:txXfrm>
    </dsp:sp>
    <dsp:sp modelId="{19D35893-B302-4815-9140-4489292DDA4E}">
      <dsp:nvSpPr>
        <dsp:cNvPr id="0" name=""/>
        <dsp:cNvSpPr/>
      </dsp:nvSpPr>
      <dsp:spPr>
        <a:xfrm>
          <a:off x="4118186" y="3467946"/>
          <a:ext cx="4334933" cy="4334933"/>
        </a:xfrm>
        <a:prstGeom prst="gear6">
          <a:avLst/>
        </a:prstGeom>
        <a:solidFill>
          <a:schemeClr val="accent5">
            <a:shade val="50000"/>
            <a:hueOff val="-134317"/>
            <a:satOff val="30205"/>
            <a:lumOff val="259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200" kern="1200" dirty="0"/>
            <a:t>供应链</a:t>
          </a:r>
        </a:p>
      </dsp:txBody>
      <dsp:txXfrm>
        <a:off x="5209518" y="4565874"/>
        <a:ext cx="2152269" cy="2139077"/>
      </dsp:txXfrm>
    </dsp:sp>
    <dsp:sp modelId="{7EAA12D0-F59D-4A3B-BEF7-AEBF782A688C}">
      <dsp:nvSpPr>
        <dsp:cNvPr id="0" name=""/>
        <dsp:cNvSpPr/>
      </dsp:nvSpPr>
      <dsp:spPr>
        <a:xfrm rot="20700000">
          <a:off x="6546191" y="477285"/>
          <a:ext cx="4247349" cy="4247349"/>
        </a:xfrm>
        <a:prstGeom prst="gear6">
          <a:avLst/>
        </a:prstGeom>
        <a:solidFill>
          <a:schemeClr val="accent5">
            <a:shade val="50000"/>
            <a:hueOff val="-134317"/>
            <a:satOff val="30205"/>
            <a:lumOff val="259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200" kern="1200" dirty="0"/>
            <a:t>选品</a:t>
          </a:r>
        </a:p>
      </dsp:txBody>
      <dsp:txXfrm rot="-20700000">
        <a:off x="7477760" y="1408853"/>
        <a:ext cx="2384213" cy="2384213"/>
      </dsp:txXfrm>
    </dsp:sp>
    <dsp:sp modelId="{4E5C6498-5AF1-4235-8B6F-F9EFE6091F79}">
      <dsp:nvSpPr>
        <dsp:cNvPr id="0" name=""/>
        <dsp:cNvSpPr/>
      </dsp:nvSpPr>
      <dsp:spPr>
        <a:xfrm>
          <a:off x="7204749" y="3932942"/>
          <a:ext cx="7629482" cy="7629482"/>
        </a:xfrm>
        <a:prstGeom prst="circularArrow">
          <a:avLst>
            <a:gd name="adj1" fmla="val 4687"/>
            <a:gd name="adj2" fmla="val 299029"/>
            <a:gd name="adj3" fmla="val 2582168"/>
            <a:gd name="adj4" fmla="val 15725784"/>
            <a:gd name="adj5" fmla="val 5469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BD67C-67E3-4AAA-8AC9-163B7417C02D}">
      <dsp:nvSpPr>
        <dsp:cNvPr id="0" name=""/>
        <dsp:cNvSpPr/>
      </dsp:nvSpPr>
      <dsp:spPr>
        <a:xfrm>
          <a:off x="3350478" y="2480281"/>
          <a:ext cx="5543295" cy="554329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shade val="90000"/>
            <a:hueOff val="-138841"/>
            <a:satOff val="8003"/>
            <a:lumOff val="171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2BDF3-554F-4770-B5E8-60762BB56904}">
      <dsp:nvSpPr>
        <dsp:cNvPr id="0" name=""/>
        <dsp:cNvSpPr/>
      </dsp:nvSpPr>
      <dsp:spPr>
        <a:xfrm>
          <a:off x="5563735" y="-481553"/>
          <a:ext cx="5976789" cy="597678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shade val="90000"/>
            <a:hueOff val="-138841"/>
            <a:satOff val="8003"/>
            <a:lumOff val="171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F7401-BD33-4AE6-8B9D-985A2C51F148}">
      <dsp:nvSpPr>
        <dsp:cNvPr id="0" name=""/>
        <dsp:cNvSpPr/>
      </dsp:nvSpPr>
      <dsp:spPr>
        <a:xfrm>
          <a:off x="-13657290" y="-2084513"/>
          <a:ext cx="16256893" cy="16256893"/>
        </a:xfrm>
        <a:prstGeom prst="blockArc">
          <a:avLst>
            <a:gd name="adj1" fmla="val 18900000"/>
            <a:gd name="adj2" fmla="val 2700000"/>
            <a:gd name="adj3" fmla="val 133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10E6DF-2D02-48CA-809E-0E9628A38AB3}">
      <dsp:nvSpPr>
        <dsp:cNvPr id="0" name=""/>
        <dsp:cNvSpPr/>
      </dsp:nvSpPr>
      <dsp:spPr>
        <a:xfrm>
          <a:off x="1677795" y="1208786"/>
          <a:ext cx="20405863" cy="24175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1894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None/>
          </a:pPr>
          <a:r>
            <a:rPr lang="en-US" sz="4000" kern="1200" dirty="0"/>
            <a:t>MG CB </a:t>
          </a:r>
          <a:r>
            <a:rPr lang="zh-CN" altLang="en-US" sz="4000" kern="1200" dirty="0"/>
            <a:t>優勢：价格便宜，款式比较多（款式更新速度也比较快）</a:t>
          </a:r>
        </a:p>
      </dsp:txBody>
      <dsp:txXfrm>
        <a:off x="1677795" y="1208786"/>
        <a:ext cx="20405863" cy="2417573"/>
      </dsp:txXfrm>
    </dsp:sp>
    <dsp:sp modelId="{B5CB70EC-D1FE-4554-BDDB-B64F3C2C0997}">
      <dsp:nvSpPr>
        <dsp:cNvPr id="0" name=""/>
        <dsp:cNvSpPr/>
      </dsp:nvSpPr>
      <dsp:spPr>
        <a:xfrm>
          <a:off x="166812" y="906590"/>
          <a:ext cx="3021966" cy="30219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5D221-A36D-4D2A-961E-F3267F8798AD}">
      <dsp:nvSpPr>
        <dsp:cNvPr id="0" name=""/>
        <dsp:cNvSpPr/>
      </dsp:nvSpPr>
      <dsp:spPr>
        <a:xfrm>
          <a:off x="2556583" y="4835146"/>
          <a:ext cx="19527075" cy="24175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1894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4000" kern="1200"/>
            <a:t>MG CB 最大的問題: NCC/BSMI, 侵权 (虽然有一定单量但是无法安排曝光)</a:t>
          </a:r>
          <a:endParaRPr lang="zh-CN" altLang="en-US" sz="4000" kern="1200" dirty="0"/>
        </a:p>
      </dsp:txBody>
      <dsp:txXfrm>
        <a:off x="2556583" y="4835146"/>
        <a:ext cx="19527075" cy="2417573"/>
      </dsp:txXfrm>
    </dsp:sp>
    <dsp:sp modelId="{B02F071B-74CF-4816-8E89-6375D220D871}">
      <dsp:nvSpPr>
        <dsp:cNvPr id="0" name=""/>
        <dsp:cNvSpPr/>
      </dsp:nvSpPr>
      <dsp:spPr>
        <a:xfrm>
          <a:off x="1045600" y="4532950"/>
          <a:ext cx="3021966" cy="30219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9AAF4-0F0D-4F2A-9768-20477187A38C}">
      <dsp:nvSpPr>
        <dsp:cNvPr id="0" name=""/>
        <dsp:cNvSpPr/>
      </dsp:nvSpPr>
      <dsp:spPr>
        <a:xfrm>
          <a:off x="1677795" y="8461506"/>
          <a:ext cx="20405863" cy="24175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1894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None/>
          </a:pPr>
          <a:r>
            <a:rPr lang="en" sz="4000" kern="1200" dirty="0"/>
            <a:t>MG 之後的發展方向：</a:t>
          </a:r>
          <a:r>
            <a:rPr lang="en" altLang="zh-CN" sz="4000" kern="1200" dirty="0"/>
            <a:t>iPhone Accessories (USB cable), Mobile Accessories(支架, 手机收纳包) ，自拍系列 </a:t>
          </a:r>
          <a:r>
            <a:rPr lang="en" sz="4000" kern="1200" dirty="0"/>
            <a:t>Android 殼可以進，(功能性、素色、不侵權為主)，但曝光機會少</a:t>
          </a:r>
          <a:endParaRPr lang="zh-CN" altLang="en-US" sz="4000" kern="1200" dirty="0"/>
        </a:p>
      </dsp:txBody>
      <dsp:txXfrm>
        <a:off x="1677795" y="8461506"/>
        <a:ext cx="20405863" cy="2417573"/>
      </dsp:txXfrm>
    </dsp:sp>
    <dsp:sp modelId="{25827743-B12A-4B46-B9B1-D59D848E1952}">
      <dsp:nvSpPr>
        <dsp:cNvPr id="0" name=""/>
        <dsp:cNvSpPr/>
      </dsp:nvSpPr>
      <dsp:spPr>
        <a:xfrm>
          <a:off x="166812" y="8159310"/>
          <a:ext cx="3021966" cy="30219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3b16e80cc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3b16e80cc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3f03c379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3f03c379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3b16e80cc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3b16e80cc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3b16e80cc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3b16e80cc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50e530d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950e530d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50e530d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950e530d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5a30e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5a30e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5a30e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5a30e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3f03c379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3f03c379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53705dd27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53705dd27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3f03c379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3f03c379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b16e80cc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b16e80cc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3b16e80cc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3b16e80cc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01244ee4a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01244ee4a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c75d40e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c75d40e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</a:pPr>
            <a:endParaRPr lang="zh-CN" altLang="en-US" sz="9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3b16e80cc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3b16e80cc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179" y="3139528"/>
            <a:ext cx="21212837" cy="9032629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SG" alt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80141" y="336101"/>
            <a:ext cx="23228160" cy="1042651"/>
            <a:chOff x="239714" y="201613"/>
            <a:chExt cx="9602787" cy="574665"/>
          </a:xfrm>
        </p:grpSpPr>
        <p:sp>
          <p:nvSpPr>
            <p:cNvPr id="7" name="Text Box 2"/>
            <p:cNvSpPr txBox="1">
              <a:spLocks noChangeArrowheads="1"/>
            </p:cNvSpPr>
            <p:nvPr userDrawn="1"/>
          </p:nvSpPr>
          <p:spPr bwMode="auto">
            <a:xfrm>
              <a:off x="692150" y="201613"/>
              <a:ext cx="9051925" cy="485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000" tIns="6984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829310" hangingPunct="0">
                <a:lnSpc>
                  <a:spcPct val="93000"/>
                </a:lnSpc>
                <a:buSzPct val="100000"/>
              </a:pPr>
              <a:endParaRPr lang="en-SG" altLang="en-US" sz="5080" dirty="0">
                <a:solidFill>
                  <a:srgbClr val="666666"/>
                </a:solidFill>
              </a:endParaRPr>
            </a:p>
          </p:txBody>
        </p:sp>
        <p:grpSp>
          <p:nvGrpSpPr>
            <p:cNvPr id="8" name="Group 3"/>
            <p:cNvGrpSpPr/>
            <p:nvPr userDrawn="1"/>
          </p:nvGrpSpPr>
          <p:grpSpPr bwMode="auto">
            <a:xfrm>
              <a:off x="274638" y="725479"/>
              <a:ext cx="9567863" cy="50799"/>
              <a:chOff x="173" y="457"/>
              <a:chExt cx="6027" cy="32"/>
            </a:xfrm>
          </p:grpSpPr>
          <p:sp>
            <p:nvSpPr>
              <p:cNvPr id="9" name="Line 4"/>
              <p:cNvSpPr>
                <a:spLocks noChangeShapeType="1"/>
              </p:cNvSpPr>
              <p:nvPr/>
            </p:nvSpPr>
            <p:spPr bwMode="auto">
              <a:xfrm>
                <a:off x="173" y="480"/>
                <a:ext cx="5925" cy="0"/>
              </a:xfrm>
              <a:prstGeom prst="line">
                <a:avLst/>
              </a:prstGeom>
              <a:noFill/>
              <a:ln w="18360" cap="flat">
                <a:solidFill>
                  <a:srgbClr val="CCCCCC"/>
                </a:solidFill>
                <a:round/>
              </a:ln>
              <a:effectLst/>
            </p:spPr>
            <p:txBody>
              <a:bodyPr/>
              <a:lstStyle/>
              <a:p>
                <a:pPr defTabSz="829310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SG" sz="2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6178" y="457"/>
                <a:ext cx="22" cy="32"/>
              </a:xfrm>
              <a:prstGeom prst="ellipse">
                <a:avLst/>
              </a:prstGeom>
              <a:solidFill>
                <a:srgbClr val="CCCCCC"/>
              </a:solidFill>
              <a:ln w="9360" cap="flat">
                <a:solidFill>
                  <a:srgbClr val="CCCCCC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defTabSz="829310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SG" sz="2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239714" y="201614"/>
              <a:ext cx="419100" cy="4191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947181" y="596768"/>
            <a:ext cx="21914880" cy="512693"/>
          </a:xfrm>
        </p:spPr>
        <p:txBody>
          <a:bodyPr/>
          <a:lstStyle>
            <a:lvl1pPr algn="l">
              <a:defRPr sz="508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5D00"/>
              </a:buClr>
              <a:buSzPts val="2000"/>
              <a:buNone/>
              <a:defRPr sz="5335" b="1">
                <a:solidFill>
                  <a:srgbClr val="E65D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5335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5335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5335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5335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5335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5335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5335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5335"/>
            </a:lvl9pPr>
          </a:lstStyle>
          <a:p/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831200" y="1895933"/>
            <a:ext cx="22721600" cy="1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00" lvl="0" indent="-914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400" lvl="1" indent="-846455" rtl="0">
              <a:spcBef>
                <a:spcPts val="4265"/>
              </a:spcBef>
              <a:spcAft>
                <a:spcPts val="0"/>
              </a:spcAft>
              <a:buSzPts val="1400"/>
              <a:buChar char="○"/>
              <a:defRPr/>
            </a:lvl2pPr>
            <a:lvl3pPr marL="3657600" lvl="2" indent="-846455" rtl="0">
              <a:spcBef>
                <a:spcPts val="4265"/>
              </a:spcBef>
              <a:spcAft>
                <a:spcPts val="0"/>
              </a:spcAft>
              <a:buSzPts val="1400"/>
              <a:buChar char="■"/>
              <a:defRPr/>
            </a:lvl3pPr>
            <a:lvl4pPr marL="4876800" lvl="3" indent="-846455" rtl="0">
              <a:spcBef>
                <a:spcPts val="4265"/>
              </a:spcBef>
              <a:spcAft>
                <a:spcPts val="0"/>
              </a:spcAft>
              <a:buSzPts val="1400"/>
              <a:buChar char="●"/>
              <a:defRPr/>
            </a:lvl4pPr>
            <a:lvl5pPr marL="6096000" lvl="4" indent="-846455" rtl="0">
              <a:spcBef>
                <a:spcPts val="4265"/>
              </a:spcBef>
              <a:spcAft>
                <a:spcPts val="0"/>
              </a:spcAft>
              <a:buSzPts val="1400"/>
              <a:buChar char="○"/>
              <a:defRPr/>
            </a:lvl5pPr>
            <a:lvl6pPr marL="7315200" lvl="5" indent="-846455" rtl="0">
              <a:spcBef>
                <a:spcPts val="4265"/>
              </a:spcBef>
              <a:spcAft>
                <a:spcPts val="0"/>
              </a:spcAft>
              <a:buSzPts val="1400"/>
              <a:buChar char="■"/>
              <a:defRPr/>
            </a:lvl6pPr>
            <a:lvl7pPr marL="8534400" lvl="6" indent="-846455" rtl="0">
              <a:spcBef>
                <a:spcPts val="4265"/>
              </a:spcBef>
              <a:spcAft>
                <a:spcPts val="0"/>
              </a:spcAft>
              <a:buSzPts val="1400"/>
              <a:buChar char="●"/>
              <a:defRPr/>
            </a:lvl7pPr>
            <a:lvl8pPr marL="9753600" lvl="7" indent="-846455" rtl="0">
              <a:spcBef>
                <a:spcPts val="4265"/>
              </a:spcBef>
              <a:spcAft>
                <a:spcPts val="0"/>
              </a:spcAft>
              <a:buSzPts val="1400"/>
              <a:buChar char="○"/>
              <a:defRPr/>
            </a:lvl8pPr>
            <a:lvl9pPr marL="10972800" lvl="8" indent="-846455" rtl="0">
              <a:spcBef>
                <a:spcPts val="4265"/>
              </a:spcBef>
              <a:spcAft>
                <a:spcPts val="4265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</a:fld>
            <a:endParaRPr lang="en-GB"/>
          </a:p>
        </p:txBody>
      </p:sp>
      <p:cxnSp>
        <p:nvCxnSpPr>
          <p:cNvPr id="99" name="Google Shape;99;p21"/>
          <p:cNvCxnSpPr/>
          <p:nvPr/>
        </p:nvCxnSpPr>
        <p:spPr>
          <a:xfrm>
            <a:off x="-19400" y="1306400"/>
            <a:ext cx="24425600" cy="0"/>
          </a:xfrm>
          <a:prstGeom prst="straightConnector1">
            <a:avLst/>
          </a:prstGeom>
          <a:noFill/>
          <a:ln w="19050" cap="flat" cmpd="sng">
            <a:solidFill>
              <a:srgbClr val="E65D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hyperlink" Target="https://shopee.tw/L11%E2%9C%A82018%E7%A7%8B%E5%86%AC-%E5%AF%AC%E6%A9%AB%E6%A2%9D%E9%87%9D%E7%B9%94%E6%AF%9B%E8%A1%A3-%E6%A2%9D%E7%B4%8B-%E6%A9%AB%E6%A2%9D-%E6%AF%9B%E8%A1%A3-%E5%9C%93%E9%A0%98-%E8%97%8D%E6%8B%BC%E9%BB%83-%E9%95%B7%E8%A2%96%E4%B8%8A%E8%A1%A3-%E9%87%9D%E7%B9%94%E6%AF%9B%E8%A1%A3-%E7%94%B7%E5%8F%8B%E9%A2%A8-%E5%AF%AC%E9%AC%86-%E6%83%85%E4%BE%B6-%E9%9F%93%E5%9C%8B-%E9%9F%93%E5%A6%9E-i.3218953.1512491905" TargetMode="External"/><Relationship Id="rId4" Type="http://schemas.openxmlformats.org/officeDocument/2006/relationships/hyperlink" Target="https://shopee.tw/%E8%80%81%E9%97%86%E4%B8%8D%E8%B3%A3%E4%BA%86!%E6%96%B0%E8%89%B2%E5%88%B0~%E5%AF%A6%E6%8B%8D%E5%8C%85%E5%BF%83%E7%B4%97V%E9%A0%98%E9%95%B7%E8%A2%96%E9%87%9D%E7%B9%94%E5%A4%96%E5%A5%97-%E6%B0%A3%E8%B3%AA-%E7%B4%94%E8%89%B2-%E7%9F%AD%E7%89%88-%E9%96%8B%E8%A1%AB%E5%B0%8F%E5%A4%96%E5%A5%97-%E5%A5%B3-%E9%95%B7%E8%A2%96%E5%A4%96%E5%A5%97-%E9%87%9D%E7%B9%94%E5%A4%96%E5%A5%97-%E5%A4%96%E5%A5%97-%E6%9D%9C%E9%81%94%E5%A5%B3%E5%AD%A9-i.3622799.1504777665" TargetMode="External"/><Relationship Id="rId3" Type="http://schemas.openxmlformats.org/officeDocument/2006/relationships/hyperlink" Target="https://shopee.tw/%F0%9F%94%8A%E7%A9%BF%E8%B5%B7%E4%BE%86%E5%BE%88%E6%AD%A3%E7%9A%84%E5%A4%96%E5%A5%97%E6%9F%94%E8%BB%9F%E9%87%9D%E7%B9%94%E5%B8%B6%E5%B8%BD%E5%A4%96%E5%A5%97(%E9%95%B7%E7%89%88)-%E5%8F%A3%E8%A2%8B%E6%AC%BE%F0%9F%94%8A-i.5635836.1551075556" TargetMode="External"/><Relationship Id="rId2" Type="http://schemas.openxmlformats.org/officeDocument/2006/relationships/hyperlink" Target="https://shopee.tw/%E5%BD%88%E6%80%A7%E7%9B%B4%E7%AD%92%E5%8F%8D%E6%91%BA%E7%89%9B%E4%BB%94%E8%A4%B2-i.37106799.846498269" TargetMode="External"/><Relationship Id="rId18" Type="http://schemas.openxmlformats.org/officeDocument/2006/relationships/slideLayout" Target="../slideLayouts/slideLayout11.xml"/><Relationship Id="rId17" Type="http://schemas.openxmlformats.org/officeDocument/2006/relationships/hyperlink" Target="https://shopee.tw/MIUSTAR-%E9%9F%93%E6%AC%BE%E7%89%88%E5%9E%8B%EF%BC%81%E5%BD%88%E6%80%A7%E8%85%B0%E9%A0%AD%E6%8A%BD%E9%AC%9A%E7%89%9B%E4%BB%94%E5%AF%AC%E8%A4%B2(%E5%85%B13%E8%89%B2-S-L)0403%E9%A0%90%E8%B3%BC%E3%80%90NF1200RZ%E3%80%91-i.16588202.1039835234" TargetMode="External"/><Relationship Id="rId16" Type="http://schemas.openxmlformats.org/officeDocument/2006/relationships/hyperlink" Target="https://shopee.tw/Ching%E2%80%99S%E5%AF%A6%E6%8B%8D-%E8%B3%AA%E6%84%9F%E5%B0%8F%E5%9C%93%E9%A0%98%E5%AF%AC%E6%A2%9D%E7%B4%8B%E8%93%AC%E8%A2%96%E7%B8%AE%E5%8F%A3%E4%B8%8A%E8%A1%A3-i.3525435.1545627890" TargetMode="External"/><Relationship Id="rId15" Type="http://schemas.openxmlformats.org/officeDocument/2006/relationships/hyperlink" Target="https://shopee.tw/%E3%80%90%E8%B2%B7%E5%88%B0%E6%88%80%E6%84%9B%E2%9D%A4%E3%80%91MIT%E8%B6%85%E7%99%BE%E6%90%AD%E5%8F%AF%E5%96%AE%E7%A9%BF%E5%8F%A3%E8%A2%8B%E5%AF%AC%E9%AC%86%E8%90%BD%E8%82%A9%E9%95%B7%E7%89%88%E9%96%8B%E8%A1%A9%E6%A3%89T-%E9%95%B7T-%E9%80%A3%E8%A1%A3%E8%A3%99%E3%80%90F217%E3%80%91-i.5212303.1452620392" TargetMode="External"/><Relationship Id="rId14" Type="http://schemas.openxmlformats.org/officeDocument/2006/relationships/hyperlink" Target="https://shopee.tw/%E4%B8%B9%E5%AF%A7%E9%A2%A8-%E9%9F%93%E7%89%88%E5%9B%9B%E5%AD%A3%E7%86%B1%E8%B3%A3%E7%99%BE%E6%90%AD%E9%A1%AF%E7%98%A6%E5%88%B7%E7%A0%B4%E7%89%9B%E4%BB%94%E5%90%8A%E5%B8%B6%E8%A4%B2-%E8%83%8C%E5%B8%B6%E8%A4%B2-%E9%80%A3%E8%BA%AB%E8%A4%B2-%E7%89%9B%E4%BB%94%E9%95%B7%E8%A4%B2-%E6%B8%9B%E9%BD%A1-%E5%AD%B8%E9%99%A2%E9%A2%A8-8%E6%AC%BE%E5%8F%AF%E9%81%B8-i.9029818.489529830" TargetMode="External"/><Relationship Id="rId13" Type="http://schemas.openxmlformats.org/officeDocument/2006/relationships/image" Target="../media/image51.png"/><Relationship Id="rId12" Type="http://schemas.openxmlformats.org/officeDocument/2006/relationships/image" Target="../media/image50.png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hyperlink" Target="https://shopee.tw/%E3%80%90%E7%8F%BE%E8%B2%A8%E5%AF%A6%E6%8B%8Ding%E3%80%91ins%E7%B6%B2%E7%B4%85%E5%90%8C%E6%AC%BE%E7%BE%8A%E6%AF%9B%E5%91%A2%E7%AB%8B%E9%AB%94%E5%BE%A9%E5%8F%A4%E8%B2%9D%E9%9B%B7%E5%B8%BD%E5%AD%90%E5%A5%B3-%E6%97%A5%E7%B3%BB%E7%A7%8B%E5%86%AC%E6%B8%AF%E5%91%B3%E4%BC%91%E9%96%91%E7%99%BE%E6%90%AD%E6%99%82%E5%B0%9A%E7%95%AB%E5%AE%B6%E5%B8%BD%E6%BD%AE%E6%AF%9B%E5%91%A2%E5%B8%BD-%E7%BE%8A%E6%AF%9B%E5%B8%BD-%E8%B2%9D%E8%95%BE%E5%B8%BD-i.9544246.112988755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3" Type="http://schemas.openxmlformats.org/officeDocument/2006/relationships/slideLayout" Target="../slideLayouts/slideLayout11.xml"/><Relationship Id="rId12" Type="http://schemas.openxmlformats.org/officeDocument/2006/relationships/image" Target="../media/image59.png"/><Relationship Id="rId11" Type="http://schemas.openxmlformats.org/officeDocument/2006/relationships/hyperlink" Target="https://detail.tmall.com/item.htm?spm=a230r.1.14.236.3efc5269rSSHsP&amp;id=559209746114&amp;ns=1&amp;abbucket=19" TargetMode="External"/><Relationship Id="rId10" Type="http://schemas.openxmlformats.org/officeDocument/2006/relationships/hyperlink" Target="https://detail.tmall.com/item.htm?spm=a230r.1.14.33.711f484bvqeoUi&amp;id=575109321214&amp;ns=1&amp;abbucket=19&amp;sku_properties=20509:28383" TargetMode="Externa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jpeg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hyperlink" Target="https://shopee.tw/%E3%80%90YIJIAYI%E3%80%91%E2%9C%94(%E7%8F%BE%E8%B2%A8)-%E5%B8%BDT-%E8%90%BD%E8%82%A9-%E7%84%A1%E6%8A%BD%E7%B9%A9-%E6%83%85%E4%BE%B6%E6%AC%BE-%E5%8F%B0%E7%81%A3%E8%A3%BD%E9%80%A0-%E5%AF%AC%E9%AC%86-%E7%B4%A0%E9%9D%A2-(0497)-i.796348.18744140" TargetMode="External"/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hyperlink" Target="https://shopee.tw/%E3%80%90YIJIAYI%E3%80%91(%E7%8F%BE%E8%B2%A8)-%E4%BC%91%E9%96%92-%E5%8F%8D%E6%91%BA-%E5%A4%A7%E5%8F%A3%E8%A2%8B-%E7%9B%B4%E7%AD%92-%E5%AF%AC%E7%89%88-%E5%B7%A5%E4%BD%9C%E8%A4%B2-(0612)-i.796348.18709679" TargetMode="External"/><Relationship Id="rId4" Type="http://schemas.openxmlformats.org/officeDocument/2006/relationships/hyperlink" Target="https://shopee.tw/%E3%80%8A%E8%B2%B7%E4%B8%80%E9%80%81%E4%B8%80%E3%80%8B-%E8%BF%B7%E5%BD%A9%E7%B8%AE%E5%8F%A3%E8%A4%B2%E6%9D%9F%E5%8F%A3%E8%A4%B2%E4%BC%91%E9%96%92%E8%A4%B2%E5%8F%8D%E6%91%BA%E8%A4%B2%E5%B7%A5%E4%BD%9C%E8%A4%B2%E4%B9%9D%E5%88%86%E8%A4%B2%E9%81%8B%E5%8B%95%E8%A4%B2%E7%89%9B%E4%BB%94%E8%A4%B2%E9%95%B7%E8%A4%B2%E7%94%B7%E7%AA%84%E7%AE%A1%E8%A4%B2%E5%93%88%E5%80%AB%E8%A4%B2FP%E9%95%B7%E8%A4%B2%E3%80%9025-398%E3%80%91-i.3347296.380727068" TargetMode="External"/><Relationship Id="rId3" Type="http://schemas.openxmlformats.org/officeDocument/2006/relationships/hyperlink" Target="https://shopee.tw/%E3%80%90M%E4%B8%96%E4%BB%A3%E3%80%912018A-W-%E5%BE%A9%E5%8F%A4%E8%89%B2%E6%A0%BC%E5%AD%90%E8%A5%AF%E8%A1%AB-%E9%95%B7%E8%A2%96-%E9%9F%93%E7%89%88-%E5%AF%AC%E9%AC%86-%E4%BC%91%E9%96%92-(PP118)-i.9035172.1408352405" TargetMode="External"/><Relationship Id="rId2" Type="http://schemas.openxmlformats.org/officeDocument/2006/relationships/image" Target="../media/image68.png"/><Relationship Id="rId11" Type="http://schemas.openxmlformats.org/officeDocument/2006/relationships/slideLayout" Target="../slideLayouts/slideLayout11.xml"/><Relationship Id="rId10" Type="http://schemas.openxmlformats.org/officeDocument/2006/relationships/image" Target="../media/image72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hyperlink" Target="https://shopee.tw/product/65477777/1440214902" TargetMode="External"/><Relationship Id="rId8" Type="http://schemas.openxmlformats.org/officeDocument/2006/relationships/hyperlink" Target="https://shopee.tw/product/26894042/1307213011" TargetMode="External"/><Relationship Id="rId7" Type="http://schemas.openxmlformats.org/officeDocument/2006/relationships/hyperlink" Target="https://shopee.tw/item/?sid=28899866&amp;iid=819358361&amp;__classic__=1" TargetMode="External"/><Relationship Id="rId6" Type="http://schemas.openxmlformats.org/officeDocument/2006/relationships/hyperlink" Target="https://shopee.tw/product/18313548/1081474184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hyperlink" Target="https://detail.tmall.com/item.htm?spm=a230r.1.14.17.211b135evanlwz&amp;id=572096553015&amp;ns=1&amp;abbucket=8" TargetMode="External"/><Relationship Id="rId8" Type="http://schemas.openxmlformats.org/officeDocument/2006/relationships/hyperlink" Target="https://shopee.tw/%E9%9F%93%E7%89%88%E4%BC%91%E9%96%92%E8%A4%B2-%E5%8F%AF%E5%AE%B6%E5%B1%85-%E5%A4%96%E7%A9%BF-i.2150623.1606760637" TargetMode="External"/><Relationship Id="rId7" Type="http://schemas.openxmlformats.org/officeDocument/2006/relationships/hyperlink" Target="https://shopee.tw/(%E7%8F%BE%E8%B2%A8)-20%E8%89%B2-%E5%A4%A7%E5%AD%B8T-%E5%88%B7%E6%AF%9B-MIT-%E5%90%88%E8%BA%AB-%E4%BA%9E%E6%B4%B2%E7%89%88%E5%9E%8B-%E5%A4%9A%E8%89%B2-%E5%A4%9A%E5%B0%BA%E5%AF%B8-%E5%8D%83%E5%B9%B4%E4%B8%8D%E6%95%97-%E6%83%85%E4%BE%B6-%E7%B4%A0T-%E8%89%B2T-%E6%83%85%E4%BE%B6-%E8%B2%B7%E5%88%B0%E8%B3%BA%E5%88%B0-i.163826.661976966" TargetMode="External"/><Relationship Id="rId6" Type="http://schemas.openxmlformats.org/officeDocument/2006/relationships/hyperlink" Target="https://detail.tmall.com/item.htm?spm=a230r.1.14.73.71c417c57E4YEk&amp;id=561224925002&amp;ns=1&amp;abbucket=19" TargetMode="External"/><Relationship Id="rId5" Type="http://schemas.openxmlformats.org/officeDocument/2006/relationships/hyperlink" Target="https://shopee.tw/product/38584494/651556475" TargetMode="External"/><Relationship Id="rId4" Type="http://schemas.openxmlformats.org/officeDocument/2006/relationships/hyperlink" Target="https://detail.tmall.com/item.htm?spm=a230r.1.14.56.2f3617c5AVS50y&amp;id=576204216161&amp;ns=1&amp;abbucket=19" TargetMode="External"/><Relationship Id="rId3" Type="http://schemas.openxmlformats.org/officeDocument/2006/relationships/hyperlink" Target="https://shopee.tw/product/35200986/610497034" TargetMode="External"/><Relationship Id="rId2" Type="http://schemas.openxmlformats.org/officeDocument/2006/relationships/hyperlink" Target="https://docs.google.com/spreadsheets/d/1VLGHgNA3ftstt1mIVvTs48DTqI2h6hXSEmNX7Owy4zE/edit#gid=0" TargetMode="External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13.xml"/><Relationship Id="rId17" Type="http://schemas.openxmlformats.org/officeDocument/2006/relationships/image" Target="../media/image94.png"/><Relationship Id="rId16" Type="http://schemas.openxmlformats.org/officeDocument/2006/relationships/image" Target="../media/image93.png"/><Relationship Id="rId15" Type="http://schemas.openxmlformats.org/officeDocument/2006/relationships/image" Target="../media/image92.png"/><Relationship Id="rId14" Type="http://schemas.openxmlformats.org/officeDocument/2006/relationships/image" Target="../media/image91.png"/><Relationship Id="rId13" Type="http://schemas.openxmlformats.org/officeDocument/2006/relationships/image" Target="../media/image90.png"/><Relationship Id="rId12" Type="http://schemas.openxmlformats.org/officeDocument/2006/relationships/image" Target="../media/image89.png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1" Type="http://schemas.openxmlformats.org/officeDocument/2006/relationships/hyperlink" Target="https://item.taobao.com/item.htm?spm=a230r.1.14.83.6a94369ewAeczQ&amp;id=565583919466&amp;ns=1&amp;abbucket=8#detail" TargetMode="Externa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hyperlink" Target="https://dappei.com/articles/3413" TargetMode="External"/><Relationship Id="rId1" Type="http://schemas.openxmlformats.org/officeDocument/2006/relationships/hyperlink" Target="https://www.cosmopolitan.com/tw/fashion/what-to-wear/g23294101/check-style-autumn-2018/" TargetMode="Externa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hyperlink" Target="https://item.taobao.com/item.htm?id=556369105059" TargetMode="External"/><Relationship Id="rId1" Type="http://schemas.openxmlformats.org/officeDocument/2006/relationships/hyperlink" Target="https://item.taobao.com/item.htm?id=576093769654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hyperlink" Target="https://item.taobao.com/item.htm?id=558173705678" TargetMode="External"/><Relationship Id="rId2" Type="http://schemas.openxmlformats.org/officeDocument/2006/relationships/hyperlink" Target="https://item.taobao.com/item.htm?id=577529871097" TargetMode="External"/><Relationship Id="rId1" Type="http://schemas.openxmlformats.org/officeDocument/2006/relationships/hyperlink" Target="https://item.taobao.com/item.htm?id=560553060918" TargetMode="Externa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hyperlink" Target="https://item.taobao.com/item.htm?id=576970601289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hyperlink" Target="https://shopee.tw/%E3%80%90%E7%8F%BE%E8%B2%A8%E3%80%91%E6%96%B0%E6%AC%BE-%E9%8B%81%E5%90%88%E9%87%91-%E6%89%8B%E6%A9%9F-%E5%B9%B3%E7%89%88-%E8%AA%BF%E6%95%B4-%E5%85%85%E9%9B%BB-%E6%94%AF%E6%9E%B6-%E6%89%8B%E6%A9%9F%E6%94%AF%E6%9E%B6%E3%80%82-%E6%89%8B%E6%A9%9F%E6%9E%B6-iPhone-%E5%AE%89%E5%8D%93-%E7%9B%B4%E6%92%AD-%E6%94%AF%E6%9E%B6-%E6%89%8B%E6%A9%9F%E7%9B%B4%E6%92%AD-%E8%85%B3%E6%9E%B6-i.3740076.427939850" TargetMode="External"/><Relationship Id="rId7" Type="http://schemas.openxmlformats.org/officeDocument/2006/relationships/hyperlink" Target="https://shopee.tw/%E3%80%8E%E7%8F%BE%E8%B2%A8%E3%80%8F-Ahastyle-Airpods-%E5%8E%9F%E5%BB%A0%E5%85%AC%E5%8F%B8%E8%B2%A8-2.0-2%E4%BB%A3-%E7%9F%BD%E8%86%A0%E4%BF%9D%E8%AD%B7%E5%A5%97-%E6%8E%9B%E9%A3%BE%E7%89%88-PodFit-%E6%9C%80%E5%BC%B7%E4%BF%9D%E8%AD%B7-%E7%B2%BE%E7%B0%A1-i.78859551.1344954324" TargetMode="External"/><Relationship Id="rId6" Type="http://schemas.openxmlformats.org/officeDocument/2006/relationships/hyperlink" Target="https://shopee.tw/%E3%80%90%E8%AE%8A%E5%BD%A2%E7%8A%80%E7%89%9B%E5%A5%97%E3%80%91New-iPad-AIR-Pro-Mini234%E7%B7%A9%E8%A1%9D%E6%93%8A%E4%BF%9D%E8%AD%B7%E6%AE%BC%E7%9F%BD%E8%86%A0%E8%9C%82%E7%AA%A9%E6%95%A3%E7%86%B1%E8%BB%9F%E6%AE%BCipad%E5%B9%B3%E6%9D%BF%E7%9A%AE%E5%A5%97-i.27650941.690903188" TargetMode="External"/><Relationship Id="rId5" Type="http://schemas.openxmlformats.org/officeDocument/2006/relationships/hyperlink" Target="https://shopee.tw/%E3%80%90%E7%8F%BE%E8%B2%A8%E3%80%91%E6%96%B0%E6%AC%BE%E5%8D%87%E7%B4%9A-%E7%B7%9A%E6%8E%A7-%E8%97%8D%E8%8A%BD-%E7%BE%8E%E9%A1%8F-%E8%A3%9C%E5%85%89%E7%87%88-A6-%E8%87%AA%E6%8B%8D%E7%A5%9E%E5%99%A8%E3%80%82%E8%87%AA%E6%8B%8D%E6%A3%92-%E8%87%AA%E6%8B%8D%E6%A1%BF-%E8%A3%9C%E5%85%89-%E6%89%8B%E6%A9%9F-%E8%87%AA%E6%8B%8D-CYKE-ADYSS-%E8%97%8D%E7%89%99-i.3740076.85844137" TargetMode="External"/><Relationship Id="rId4" Type="http://schemas.openxmlformats.org/officeDocument/2006/relationships/hyperlink" Target="https://shopee.tw/2%E5%85%A5%E8%A3%9D-iPhoneXS-MAX%E7%8E%BB%E7%92%83%E9%8F%A1%E9%A0%AD%E8%B2%BC-XR%E9%8F%A1%E9%A0%AD%E7%8E%BB%E7%92%83%E8%B2%BC-%E9%8F%A1%E9%A0%AD%E4%BF%9D%E8%AD%B7%E8%B2%BC-%E8%BB%9F%E6%80%A7%E9%8B%BC%E5%8C%96-iPhone7-iPhone8-iX-i.118223.10665173" TargetMode="External"/><Relationship Id="rId3" Type="http://schemas.openxmlformats.org/officeDocument/2006/relationships/hyperlink" Target="https://shopee.tw/%E2%96%BA%E8%B2%B73%E6%A2%9D%E5%85%8D%E9%81%8B%E2%96%BA%E5%8F%AF%E6%84%9B%E5%AF%A6%E7%94%A8%E5%85%85%E9%9B%BB%E7%B7%9A-%E5%82%B3%E8%BC%B8%E7%B7%9A-iphone%E5%85%85%E9%9B%BB%E7%B7%9A-i6%E5%85%85%E9%9B%BB%E7%B7%9A-i8%E5%85%85%E9%9B%BB%E7%B7%9A-%E4%BA%A4%E6%8F%9B%E7%A6%AE%E7%89%A9-i7%E5%85%85%E9%9B%BB%E7%B7%9A-%E8%81%96%E8%AA%95%E7%AF%80-%E8%81%96%E8%AA%95%E7%A6%AE%E7%89%A9-i.8381106.55292190" TargetMode="External"/><Relationship Id="rId2" Type="http://schemas.openxmlformats.org/officeDocument/2006/relationships/hyperlink" Target="https://shopee.tw/%E3%80%90%E7%8F%BE%E8%B2%A8%E5%85%8D%E9%81%8B%E3%80%91USAMS-%E6%B0%A3%E5%9B%8A%E6%89%8B%E6%A9%9F%E9%98%B2%E6%B0%B4%E8%A2%8B-%E6%89%8B%E6%A9%9F%E9%98%B2%E6%B0%B4%E5%A5%97-%E9%98%B2%E6%B0%B4%E6%89%8B%E6%A9%9F%E5%A5%97-%E6%B0%A3%E5%A2%8A%E6%89%8B%E6%A9%9F%E8%A2%8B-%E5%A4%8F%E6%97%A5%E7%8E%A9%E6%B0%B4%E5%8F%AF%E5%9C%A8%E6%B0%B4%E5%BA%95%E8%A7%B8%E6%8E%A7%E6%8B%8D%E7%85%A7-i.1427584.519534606" TargetMode="External"/><Relationship Id="rId18" Type="http://schemas.openxmlformats.org/officeDocument/2006/relationships/notesSlide" Target="../notesSlides/notesSlide16.xml"/><Relationship Id="rId17" Type="http://schemas.openxmlformats.org/officeDocument/2006/relationships/slideLayout" Target="../slideLayouts/slideLayout13.xml"/><Relationship Id="rId16" Type="http://schemas.openxmlformats.org/officeDocument/2006/relationships/image" Target="../media/image113.png"/><Relationship Id="rId15" Type="http://schemas.openxmlformats.org/officeDocument/2006/relationships/image" Target="../media/image112.png"/><Relationship Id="rId14" Type="http://schemas.openxmlformats.org/officeDocument/2006/relationships/image" Target="../media/image111.png"/><Relationship Id="rId13" Type="http://schemas.openxmlformats.org/officeDocument/2006/relationships/image" Target="../media/image110.png"/><Relationship Id="rId12" Type="http://schemas.openxmlformats.org/officeDocument/2006/relationships/image" Target="../media/image109.png"/><Relationship Id="rId11" Type="http://schemas.openxmlformats.org/officeDocument/2006/relationships/image" Target="../media/image108.png"/><Relationship Id="rId10" Type="http://schemas.openxmlformats.org/officeDocument/2006/relationships/image" Target="../media/image107.png"/><Relationship Id="rId1" Type="http://schemas.openxmlformats.org/officeDocument/2006/relationships/hyperlink" Target="https://shopee.tw/%E3%80%90%E7%95%B6%E5%A4%A9%E5%87%BA%E8%B2%A8%E3%80%91%E9%9B%99L%E9%A0%AD%E5%85%85%E9%9B%BB%E7%B7%9A-%E5%82%B3%E8%BC%B8%E7%B7%9A-3M-iPhone-%E5%AE%89%E5%8D%93-type-c-micro-%E5%BF%AB%E5%85%85%E7%B7%9A-%E5%BD%8E%E9%A0%AD-%E4%B8%89%E6%98%9F-OPPO-%E5%B0%8F%E7%B1%B3-i.65648022.1208894635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7.png"/><Relationship Id="rId2" Type="http://schemas.openxmlformats.org/officeDocument/2006/relationships/image" Target="../media/image114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hyperlink" Target="https://www.facebook.com/emiliaswonderland/posts/1849876498422779?__xts__%5b0%5d=68.ARAmu8Wh2ytNe4sK4kSQPPUBpNAkyKwIoIFYJrn8BN5QaJ5oolVN6ipcNc00l5Vrk8KrC-v01JjUMK_inC_h9s1FUOSYSjw_S2SLiO98Q5kk6nowWuXpnPtl735146La6mIRSwXd9gDcLhvhrptVCilbwqLkMUwtLzJCj4lzpEi1aM-xKBWCl7WoySNhCVDeSoUt9xqImpytr-3mfn2MItKD-_k&amp;__tn__=-R" TargetMode="External"/><Relationship Id="rId1" Type="http://schemas.openxmlformats.org/officeDocument/2006/relationships/hyperlink" Target="https://p3.groupbuyforms.tw/ppppk?fbclid=IwAR15bcXNxi_r-lMLK1lQ9MikLiSwLoNsKGYGRilzbt0NNbWRj9zGsCcAt0Q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hyperlink" Target="https://shopee.tw/product/63479477/1305337874" TargetMode="External"/><Relationship Id="rId8" Type="http://schemas.openxmlformats.org/officeDocument/2006/relationships/hyperlink" Target="https://shopee.tw/%E3%80%90%E7%8F%BE%E8%B2%A8%E3%80%9112%E8%89%B2%E7%9C%BC%E5%BD%B1%E7%9B%A4-%E5%95%9E%E5%85%89%E8%A3%B8%E5%A6%9Dins%E8%B6%85%E7%81%AB%E7%9A%84%E5%A4%A7%E7%90%86%E7%9F%B3%E7%9C%BC%E5%BD%B1%E7%9B%A4%E9%98%B2%E6%B0%B4%E9%98%B2%E6%B1%9712%E8%89%B2%E5%A4%A7%E5%9C%B0%E8%89%B2%E7%9C%BC%E5%BD%B11947-i.75717778.1390287844" TargetMode="External"/><Relationship Id="rId7" Type="http://schemas.openxmlformats.org/officeDocument/2006/relationships/hyperlink" Target="https://shopee.tw/item/?sid=22834741&amp;iid=341036155&amp;__classic__=1" TargetMode="External"/><Relationship Id="rId6" Type="http://schemas.openxmlformats.org/officeDocument/2006/relationships/hyperlink" Target="https://shopee.tw/%F0%9F%92%8BEXO%E6%99%82%E5%B0%9A%E9%A4%A8%E2%9C%A810%E6%94%AF%E5%A4%A7%E7%90%86%E7%9F%B3%E7%B4%8B%E6%A1%B6%E8%A3%9D%E5%8C%96%E5%A6%9D%E5%88%B7-%E8%B1%AA%E8%8F%AF%E7%89%88-%E8%B6%85%E5%80%BC%E6%9D%90%E8%B3%AA%E8%B6%85%E5%A5%BD%E5%AF%A6%E6%8B%8D%E8%B2%B7%E5%AE%B6%E7%A7%80-i.19060593.567748549" TargetMode="External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hyperlink" Target="https://www.elle.com/tw/beauty/news/g22818626/2018-latest-beauty-calenders-for-christmas/" TargetMode="External"/><Relationship Id="rId1" Type="http://schemas.openxmlformats.org/officeDocument/2006/relationships/hyperlink" Target="https://www.vogue.com.tw/beauty/beautynews/content-43271.html" TargetMode="Externa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33.png"/><Relationship Id="rId7" Type="http://schemas.openxmlformats.org/officeDocument/2006/relationships/image" Target="../media/image132.png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hyperlink" Target="https://www.youtube.com/watch?v=DBkArw4KEVk" TargetMode="External"/><Relationship Id="rId10" Type="http://schemas.openxmlformats.org/officeDocument/2006/relationships/notesSlide" Target="../notesSlides/notesSlide21.xml"/><Relationship Id="rId1" Type="http://schemas.openxmlformats.org/officeDocument/2006/relationships/hyperlink" Target="http://goris.pixnet.net/blog/post/44196825-%E7%B6%B2%E8%B7%AF%E6%9C%80%E5%AE%8C%E6%95%B4%E5%B0%8F%E8%8A%B1%E8%85%AE%E7%B4%85%E5%85%A8%E8%A9%A6%E8%89%B2%E3%80%8B%E6%96%B02%E8%89%B2%E5%85%B118%E8%89%B2%E5%80%A9%E7%A2%A7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hyperlink" Target="http://my.niusnews.com/=P26de661" TargetMode="External"/><Relationship Id="rId1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40.png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46.png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52.png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58.png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hyperlink" Target="https://www.niusnews.com/=P0mhv4g8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0" y="0"/>
            <a:ext cx="24511000" cy="13789521"/>
          </a:xfrm>
          <a:prstGeom prst="rect">
            <a:avLst/>
          </a:prstGeom>
        </p:spPr>
      </p:pic>
      <p:pic>
        <p:nvPicPr>
          <p:cNvPr id="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7562" y="-558824"/>
            <a:ext cx="27451715" cy="15100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694" y="2272330"/>
            <a:ext cx="2908612" cy="37165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1" name="Shape 49"/>
          <p:cNvSpPr txBox="1"/>
          <p:nvPr/>
        </p:nvSpPr>
        <p:spPr>
          <a:xfrm>
            <a:off x="3371771" y="6834687"/>
            <a:ext cx="18138020" cy="3110614"/>
          </a:xfrm>
          <a:prstGeom prst="rect">
            <a:avLst/>
          </a:prstGeom>
          <a:ln w="12700">
            <a:miter lim="400000"/>
          </a:ln>
        </p:spPr>
        <p:txBody>
          <a:bodyPr lIns="44999" tIns="44999" rIns="44999" bIns="44999">
            <a:spAutoFit/>
          </a:bodyPr>
          <a:lstStyle>
            <a:lvl1pPr defTabSz="914400">
              <a:lnSpc>
                <a:spcPct val="93000"/>
              </a:lnSpc>
              <a:defRPr sz="9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15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进阶运营技巧</a:t>
            </a:r>
            <a:endParaRPr lang="en-US" altLang="zh-CN" sz="11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8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（选品推荐）</a:t>
            </a:r>
            <a:endParaRPr lang="zh-CN" altLang="en-US" sz="8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>
            <a:spLocks noGrp="1"/>
          </p:cNvSpPr>
          <p:nvPr>
            <p:ph type="title"/>
          </p:nvPr>
        </p:nvSpPr>
        <p:spPr>
          <a:xfrm>
            <a:off x="668133" y="200400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4800"/>
              <a:t>HL - Trending SKU</a:t>
            </a:r>
            <a:endParaRPr sz="4800"/>
          </a:p>
        </p:txBody>
      </p:sp>
      <p:sp>
        <p:nvSpPr>
          <p:cNvPr id="268" name="Google Shape;268;p45"/>
          <p:cNvSpPr txBox="1">
            <a:spLocks noGrp="1"/>
          </p:cNvSpPr>
          <p:nvPr>
            <p:ph type="body" idx="1"/>
          </p:nvPr>
        </p:nvSpPr>
        <p:spPr>
          <a:xfrm>
            <a:off x="1365800" y="1851333"/>
            <a:ext cx="22721600" cy="1147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b="1" dirty="0">
                <a:solidFill>
                  <a:srgbClr val="85200C"/>
                </a:solidFill>
              </a:rPr>
              <a:t>  [ </a:t>
            </a:r>
            <a:r>
              <a:rPr lang="en-GB" sz="4000" b="1" dirty="0">
                <a:solidFill>
                  <a:srgbClr val="980000"/>
                </a:solidFill>
              </a:rPr>
              <a:t>Wishlist ] : Seasonal Trend</a:t>
            </a:r>
            <a:endParaRPr sz="3600" b="1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b="1" dirty="0">
                <a:solidFill>
                  <a:schemeClr val="dk1"/>
                </a:solidFill>
              </a:rPr>
              <a:t>    </a:t>
            </a:r>
            <a:endParaRPr sz="3600" b="1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b="1" dirty="0">
                <a:solidFill>
                  <a:srgbClr val="222222"/>
                </a:solidFill>
              </a:rPr>
              <a:t>  (1) Bedding</a:t>
            </a:r>
            <a:endParaRPr sz="3600" b="1" dirty="0">
              <a:solidFill>
                <a:srgbClr val="222222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 *</a:t>
            </a:r>
            <a:r>
              <a:rPr lang="en-GB" sz="3600" u="sng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法蘭絨材質保暖毯/床包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: 近期平台熱搜商品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  CFS建議活動價 - 保暖毯 : under $249    床包組 : under $699 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b="1" dirty="0">
                <a:solidFill>
                  <a:srgbClr val="222222"/>
                </a:solidFill>
              </a:rPr>
              <a:t>  (2) Water Bottles &amp; Mugs</a:t>
            </a:r>
            <a:endParaRPr sz="3600" b="1" dirty="0">
              <a:solidFill>
                <a:srgbClr val="222222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 *</a:t>
            </a:r>
            <a:r>
              <a:rPr lang="en-GB" sz="3600" u="sng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保溫瓶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: 季節保溫商品, 以不同顏色&amp;材質&amp;風格曝光 (如 : 繽紛不鏽鋼款, 簡約竹製款, 文青設計款...etc)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  CFS建議活動價 – under $129 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 *</a:t>
            </a:r>
            <a:r>
              <a:rPr lang="en-GB" sz="3600" u="sng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自動攪拌杯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: 季節保溫商品, 以不同顏色&amp;材質曝光 (如 : 繽紛不鏽鋼款, 簡約基本...etc)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  CFS建議活動價 – 矮款 : under $99    高款 : under $149 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 *</a:t>
            </a:r>
            <a:r>
              <a:rPr lang="en-GB" sz="3600" u="sng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悶燒保溫罐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: 季節保溫商品, 以不同顏色曝光 (如 : 金屬色款, 馬卡龍色款, 霧面款...etc)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  CFS建議活動價 – under $249    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b="1" dirty="0">
                <a:solidFill>
                  <a:srgbClr val="222222"/>
                </a:solidFill>
              </a:rPr>
              <a:t>  (3) Kitchen</a:t>
            </a:r>
            <a:endParaRPr sz="3600" b="1" dirty="0">
              <a:solidFill>
                <a:srgbClr val="222222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 *</a:t>
            </a:r>
            <a:r>
              <a:rPr lang="en-GB" sz="3600" u="sng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泡麵碗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: 季節熱銷商品, 熱沖即食商品旺季可帶動此商品銷售, 可主打不同顏色&amp;款式 (如 : 馬卡龍色, 北歐風編織紋…etc)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  CFS建議活動價 – under $49     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668133" y="200400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4800"/>
              <a:t>HL - Trending SKU</a:t>
            </a:r>
            <a:endParaRPr sz="4800"/>
          </a:p>
        </p:txBody>
      </p:sp>
      <p:sp>
        <p:nvSpPr>
          <p:cNvPr id="274" name="Google Shape;274;p46"/>
          <p:cNvSpPr txBox="1">
            <a:spLocks noGrp="1"/>
          </p:cNvSpPr>
          <p:nvPr>
            <p:ph type="body" idx="1"/>
          </p:nvPr>
        </p:nvSpPr>
        <p:spPr>
          <a:xfrm>
            <a:off x="1558600" y="1851467"/>
            <a:ext cx="22721600" cy="1147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b="1" dirty="0">
                <a:solidFill>
                  <a:srgbClr val="222222"/>
                </a:solidFill>
              </a:rPr>
              <a:t>(4) Storage &amp; Organization</a:t>
            </a:r>
            <a:endParaRPr sz="3600" b="1" dirty="0">
              <a:solidFill>
                <a:srgbClr val="222222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*</a:t>
            </a:r>
            <a:r>
              <a:rPr lang="en-GB" sz="3600" u="sng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布藝材質收納桶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: 熱銷主因為可多場景使用 (如 : 收納衣物, 棉被, 毛巾, 玩具, 雜誌…etc)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CFS建議活動價 – 方形款 : under $109    圓形款 : under $79 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*</a:t>
            </a:r>
            <a:r>
              <a:rPr lang="en-GB" sz="3600" u="sng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可水洗材質收納袋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: 熱銷主因為防水, 為可多場景使用與增加生活品味擺件 (如 : 收納清潔保養品, 麵包, 蔬果食材, 盆栽, 文具…etc)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CFS建議活動價 – 小款 : under $99    大款 : under $149 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*</a:t>
            </a:r>
            <a:r>
              <a:rPr lang="en-GB" sz="3600" u="sng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保溫提袋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: 熱銷主因為季節保溫需求 (如 : 加熱餐盒, 熱湯, 熱飲保溫存放…etc)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CFS建議活動價 – under $79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b="1" dirty="0">
                <a:solidFill>
                  <a:srgbClr val="222222"/>
                </a:solidFill>
              </a:rPr>
              <a:t>(5) Stationery</a:t>
            </a:r>
            <a:endParaRPr sz="3600" b="1" dirty="0">
              <a:solidFill>
                <a:srgbClr val="222222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*</a:t>
            </a:r>
            <a:r>
              <a:rPr lang="en-GB" sz="3600" u="sng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套筆組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: 推品方向依顏料成份&amp;用途別 (如 : 金屬顏料筆, 素描套裝組, 防水勾線製圖筆…etc)  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CFS建議活動價 – 12入 : under $99    24入 : under $149  (可搭配贈送收納筆袋) 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*</a:t>
            </a:r>
            <a:r>
              <a:rPr lang="en-GB" sz="3600" u="sng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大人風格A4文件夾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: 熱銷主因為方便資料收納, 簡約款式提升職人專業度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CFS建議活動價 – 塑膠材質 : under $15      毛氈材質 : under $69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*</a:t>
            </a:r>
            <a:r>
              <a:rPr lang="en-GB" sz="3600" u="sng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筆記本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: 熱銷主因為辦公/上課必備品, 簡約款&amp;設計款為主流趨勢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CFS建議活動價 – 精裝 : under $89     平裝 : unde</a:t>
            </a:r>
            <a:r>
              <a:rPr lang="en-GB" sz="3600" dirty="0">
                <a:solidFill>
                  <a:srgbClr val="222222"/>
                </a:solidFill>
              </a:rPr>
              <a:t>r $49</a:t>
            </a:r>
            <a:r>
              <a:rPr lang="en-GB" sz="36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   </a:t>
            </a:r>
            <a:endParaRPr sz="36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69742"/>
            <a:ext cx="24098250" cy="1348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47625"/>
            <a:ext cx="24155400" cy="1362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-1" y="5318326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3623048" y="5825210"/>
            <a:ext cx="19514168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algn="l"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流行服饰</a:t>
            </a:r>
            <a:endParaRPr lang="en-US" altLang="zh-CN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79602"/>
            <a:ext cx="24384000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735"/>
          </a:p>
        </p:txBody>
      </p:sp>
      <p:sp>
        <p:nvSpPr>
          <p:cNvPr id="12" name="Shape 49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ln w="12700">
            <a:miter lim="400000"/>
          </a:ln>
        </p:spPr>
        <p:txBody>
          <a:bodyPr wrap="square" lIns="119997" tIns="119997" rIns="119997" bIns="119997">
            <a:spAutoFit/>
          </a:bodyPr>
          <a:lstStyle/>
          <a:p>
            <a:pPr defTabSz="2438400">
              <a:lnSpc>
                <a:spcPct val="93000"/>
              </a:lnSpc>
              <a:spcAft>
                <a:spcPts val="2665"/>
              </a:spcAft>
              <a:defRPr sz="6000">
                <a:solidFill>
                  <a:srgbClr val="EC633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流行服饰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女装类</a:t>
            </a:r>
            <a:endParaRPr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Google Shape;310;p49"/>
          <p:cNvSpPr txBox="1"/>
          <p:nvPr/>
        </p:nvSpPr>
        <p:spPr>
          <a:xfrm>
            <a:off x="1516067" y="6569492"/>
            <a:ext cx="40224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3365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665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直筒反折牛仔裤</a:t>
            </a:r>
            <a:endParaRPr sz="2665"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665">
                <a:solidFill>
                  <a:schemeClr val="dk1"/>
                </a:solidFill>
              </a:rPr>
              <a:t> (550 NTD)</a:t>
            </a:r>
            <a:endParaRPr sz="2665">
              <a:solidFill>
                <a:schemeClr val="dk1"/>
              </a:solidFill>
            </a:endParaRPr>
          </a:p>
        </p:txBody>
      </p:sp>
      <p:sp>
        <p:nvSpPr>
          <p:cNvPr id="22" name="Google Shape;311;p49"/>
          <p:cNvSpPr txBox="1"/>
          <p:nvPr/>
        </p:nvSpPr>
        <p:spPr>
          <a:xfrm>
            <a:off x="12952667" y="6458225"/>
            <a:ext cx="45288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33655">
              <a:lnSpc>
                <a:spcPct val="115000"/>
              </a:lnSpc>
            </a:pPr>
            <a:r>
              <a:rPr lang="en-GB" sz="2665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长版带帽外套</a:t>
            </a:r>
            <a:endParaRPr sz="2665"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665">
                <a:solidFill>
                  <a:schemeClr val="dk1"/>
                </a:solidFill>
              </a:rPr>
              <a:t>(449 NTD) </a:t>
            </a:r>
            <a:endParaRPr sz="2665"/>
          </a:p>
        </p:txBody>
      </p:sp>
      <p:sp>
        <p:nvSpPr>
          <p:cNvPr id="23" name="Google Shape;312;p49"/>
          <p:cNvSpPr txBox="1"/>
          <p:nvPr/>
        </p:nvSpPr>
        <p:spPr>
          <a:xfrm>
            <a:off x="7367733" y="6569492"/>
            <a:ext cx="40720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3365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纯色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V领</a:t>
            </a:r>
            <a:r>
              <a:rPr lang="en-GB" sz="2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针织上衣</a:t>
            </a:r>
            <a:endParaRPr sz="24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665">
                <a:solidFill>
                  <a:schemeClr val="dk1"/>
                </a:solidFill>
              </a:rPr>
              <a:t>(229 NTD)</a:t>
            </a:r>
            <a:endParaRPr sz="2665">
              <a:solidFill>
                <a:schemeClr val="dk1"/>
              </a:solidFill>
            </a:endParaRPr>
          </a:p>
        </p:txBody>
      </p:sp>
      <p:sp>
        <p:nvSpPr>
          <p:cNvPr id="24" name="Google Shape;313;p49"/>
          <p:cNvSpPr txBox="1"/>
          <p:nvPr/>
        </p:nvSpPr>
        <p:spPr>
          <a:xfrm>
            <a:off x="19335800" y="6596225"/>
            <a:ext cx="40720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3365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665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情侣毛衣</a:t>
            </a:r>
            <a:endParaRPr sz="2665"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665">
                <a:solidFill>
                  <a:schemeClr val="dk1"/>
                </a:solidFill>
              </a:rPr>
              <a:t>( 350 NTD)</a:t>
            </a:r>
            <a:endParaRPr sz="2665"/>
          </a:p>
        </p:txBody>
      </p:sp>
      <p:pic>
        <p:nvPicPr>
          <p:cNvPr id="25" name="Google Shape;322;p4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438800" y="2050223"/>
            <a:ext cx="4311867" cy="472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23;p4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082464" y="2050233"/>
            <a:ext cx="4166203" cy="472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24;p4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3056800" y="2050225"/>
            <a:ext cx="4166203" cy="463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25;p49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19331800" y="2096159"/>
            <a:ext cx="4072000" cy="46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5;p57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1516067" y="7789587"/>
            <a:ext cx="4166203" cy="45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36;p57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7447859" y="7746820"/>
            <a:ext cx="4166203" cy="465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37;p57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3220860" y="7746819"/>
            <a:ext cx="4166200" cy="46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38;p57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9365392" y="7745687"/>
            <a:ext cx="4300400" cy="467326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323;p57"/>
          <p:cNvSpPr txBox="1"/>
          <p:nvPr/>
        </p:nvSpPr>
        <p:spPr>
          <a:xfrm>
            <a:off x="1659859" y="11970568"/>
            <a:ext cx="40224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3365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665" u="sng" dirty="0">
                <a:solidFill>
                  <a:schemeClr val="hlink"/>
                </a:solidFill>
                <a:highlight>
                  <a:srgbClr val="FFFFFF"/>
                </a:highlight>
                <a:hlinkClick r:id="rId14"/>
              </a:rPr>
              <a:t>牛仔背带裤</a:t>
            </a:r>
            <a:endParaRPr sz="2665" dirty="0"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665" dirty="0">
                <a:solidFill>
                  <a:schemeClr val="dk1"/>
                </a:solidFill>
              </a:rPr>
              <a:t> (279 NTD)</a:t>
            </a:r>
            <a:endParaRPr sz="2665" dirty="0">
              <a:solidFill>
                <a:schemeClr val="dk1"/>
              </a:solidFill>
            </a:endParaRPr>
          </a:p>
        </p:txBody>
      </p:sp>
      <p:sp>
        <p:nvSpPr>
          <p:cNvPr id="30" name="Google Shape;324;p57"/>
          <p:cNvSpPr txBox="1"/>
          <p:nvPr/>
        </p:nvSpPr>
        <p:spPr>
          <a:xfrm>
            <a:off x="13096459" y="12062501"/>
            <a:ext cx="45288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33655">
              <a:lnSpc>
                <a:spcPct val="115000"/>
              </a:lnSpc>
            </a:pPr>
            <a:r>
              <a:rPr lang="en-GB" sz="2665" u="sng">
                <a:solidFill>
                  <a:schemeClr val="hlink"/>
                </a:solidFill>
                <a:highlight>
                  <a:srgbClr val="FFFFFF"/>
                </a:highlight>
                <a:hlinkClick r:id="rId15"/>
              </a:rPr>
              <a:t>长T连衣裙</a:t>
            </a:r>
            <a:endParaRPr sz="2665"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665">
                <a:solidFill>
                  <a:schemeClr val="dk1"/>
                </a:solidFill>
              </a:rPr>
              <a:t>(215 NTD) </a:t>
            </a:r>
            <a:endParaRPr sz="2665"/>
          </a:p>
        </p:txBody>
      </p:sp>
      <p:sp>
        <p:nvSpPr>
          <p:cNvPr id="31" name="Google Shape;325;p57"/>
          <p:cNvSpPr txBox="1"/>
          <p:nvPr/>
        </p:nvSpPr>
        <p:spPr>
          <a:xfrm>
            <a:off x="7511525" y="11970568"/>
            <a:ext cx="40720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6794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665" u="sng">
                <a:solidFill>
                  <a:schemeClr val="hlink"/>
                </a:solidFill>
                <a:hlinkClick r:id="rId16"/>
              </a:rPr>
              <a:t>条纹蓬袖上衣</a:t>
            </a:r>
            <a:endParaRPr sz="2665"/>
          </a:p>
          <a:p>
            <a:pPr>
              <a:buClr>
                <a:schemeClr val="dk1"/>
              </a:buClr>
              <a:buSzPts val="1100"/>
            </a:pPr>
            <a:r>
              <a:rPr lang="en-GB" sz="2665">
                <a:solidFill>
                  <a:schemeClr val="dk1"/>
                </a:solidFill>
              </a:rPr>
              <a:t>(339 NTD)</a:t>
            </a:r>
            <a:endParaRPr sz="2665">
              <a:solidFill>
                <a:schemeClr val="dk1"/>
              </a:solidFill>
            </a:endParaRPr>
          </a:p>
        </p:txBody>
      </p:sp>
      <p:sp>
        <p:nvSpPr>
          <p:cNvPr id="32" name="Google Shape;326;p57"/>
          <p:cNvSpPr txBox="1"/>
          <p:nvPr/>
        </p:nvSpPr>
        <p:spPr>
          <a:xfrm>
            <a:off x="19479592" y="11997301"/>
            <a:ext cx="40720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3365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665" u="sng">
                <a:solidFill>
                  <a:schemeClr val="hlink"/>
                </a:solidFill>
                <a:highlight>
                  <a:srgbClr val="FFFFFF"/>
                </a:highlight>
                <a:hlinkClick r:id="rId17"/>
              </a:rPr>
              <a:t>牛仔宽裤</a:t>
            </a:r>
            <a:endParaRPr sz="2665"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665">
                <a:solidFill>
                  <a:schemeClr val="dk1"/>
                </a:solidFill>
              </a:rPr>
              <a:t>( 399NTD)</a:t>
            </a:r>
            <a:endParaRPr sz="266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79602"/>
            <a:ext cx="24384000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735"/>
          </a:p>
        </p:txBody>
      </p:sp>
      <p:sp>
        <p:nvSpPr>
          <p:cNvPr id="12" name="Shape 49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ln w="12700">
            <a:miter lim="400000"/>
          </a:ln>
        </p:spPr>
        <p:txBody>
          <a:bodyPr wrap="square" lIns="119997" tIns="119997" rIns="119997" bIns="119997">
            <a:spAutoFit/>
          </a:bodyPr>
          <a:lstStyle/>
          <a:p>
            <a:pPr defTabSz="2438400">
              <a:lnSpc>
                <a:spcPct val="93000"/>
              </a:lnSpc>
              <a:spcAft>
                <a:spcPts val="2665"/>
              </a:spcAft>
              <a:defRPr sz="6000">
                <a:solidFill>
                  <a:srgbClr val="EC633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流行服饰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配饰类</a:t>
            </a:r>
            <a:endParaRPr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22" y="2800616"/>
            <a:ext cx="3600399" cy="3662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65312" y="6284875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>
                <a:solidFill>
                  <a:srgbClr val="616161"/>
                </a:solidFill>
                <a:latin typeface="Trebuchet MS" panose="020B0603020202020204" pitchFamily="34" charset="0"/>
              </a:rPr>
              <a:t>鏡架平光眼鏡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316" y="2800617"/>
            <a:ext cx="3600400" cy="34842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44294" y="6253530"/>
            <a:ext cx="2993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>
                <a:solidFill>
                  <a:srgbClr val="616161"/>
                </a:solidFill>
                <a:latin typeface="Trebuchet MS" panose="020B0603020202020204" pitchFamily="34" charset="0"/>
              </a:rPr>
              <a:t>歐美大圓圈耳環 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0821" y="2847432"/>
            <a:ext cx="4226541" cy="37569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9087935" y="6186092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616161"/>
                </a:solidFill>
                <a:latin typeface="Trebuchet MS" panose="020B0603020202020204" pitchFamily="34" charset="0"/>
              </a:rPr>
              <a:t>穿洞式耳環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4742" y="2601639"/>
            <a:ext cx="3816424" cy="392243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3426459" y="6460346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>
                <a:solidFill>
                  <a:srgbClr val="616161"/>
                </a:solidFill>
                <a:latin typeface="Trebuchet MS" panose="020B0603020202020204" pitchFamily="34" charset="0"/>
              </a:rPr>
              <a:t>復古吊墜耳墜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8664" y="7724850"/>
            <a:ext cx="4105589" cy="424093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9472655" y="12247535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616161"/>
                </a:solidFill>
                <a:latin typeface="Trebuchet MS" panose="020B0603020202020204" pitchFamily="34" charset="0"/>
              </a:rPr>
              <a:t>劉海夾</a:t>
            </a:r>
            <a:endParaRPr lang="zh-CN" altLang="en-US" dirty="0"/>
          </a:p>
        </p:txBody>
      </p:sp>
      <p:sp>
        <p:nvSpPr>
          <p:cNvPr id="21" name="Google Shape;301;p44"/>
          <p:cNvSpPr txBox="1"/>
          <p:nvPr/>
        </p:nvSpPr>
        <p:spPr>
          <a:xfrm>
            <a:off x="1377220" y="11381841"/>
            <a:ext cx="3344365" cy="116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 dirty="0">
                <a:solidFill>
                  <a:schemeClr val="hlink"/>
                </a:solidFill>
                <a:hlinkClick r:id="rId7"/>
              </a:rPr>
              <a:t>贝雷帽子</a:t>
            </a: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（160</a:t>
            </a:r>
            <a:r>
              <a:rPr lang="en-GB" sz="3200" dirty="0">
                <a:solidFill>
                  <a:schemeClr val="dk1"/>
                </a:solidFill>
              </a:rPr>
              <a:t> NTD</a:t>
            </a:r>
            <a:r>
              <a:rPr lang="en-GB" sz="3200" dirty="0"/>
              <a:t>）</a:t>
            </a: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200" dirty="0">
              <a:highlight>
                <a:srgbClr val="FFFF00"/>
              </a:highlight>
            </a:endParaRPr>
          </a:p>
        </p:txBody>
      </p:sp>
      <p:pic>
        <p:nvPicPr>
          <p:cNvPr id="22" name="Google Shape;308;p4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614037" y="7724850"/>
            <a:ext cx="3552505" cy="407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10;p4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105646" y="7866230"/>
            <a:ext cx="3552505" cy="423984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03;p44"/>
          <p:cNvSpPr txBox="1"/>
          <p:nvPr/>
        </p:nvSpPr>
        <p:spPr>
          <a:xfrm>
            <a:off x="6660689" y="11923177"/>
            <a:ext cx="3816424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27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200" u="sng" dirty="0">
                <a:solidFill>
                  <a:schemeClr val="hlink"/>
                </a:solidFill>
                <a:hlinkClick r:id="rId10"/>
              </a:rPr>
              <a:t>堆堆袜子</a:t>
            </a:r>
            <a:br>
              <a:rPr lang="en-GB" sz="3200" dirty="0"/>
            </a:br>
            <a:r>
              <a:rPr lang="en-GB" sz="3200" dirty="0">
                <a:solidFill>
                  <a:schemeClr val="dk1"/>
                </a:solidFill>
              </a:rPr>
              <a:t>（89 NTD）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25" name="Google Shape;300;p44"/>
          <p:cNvSpPr txBox="1"/>
          <p:nvPr/>
        </p:nvSpPr>
        <p:spPr>
          <a:xfrm>
            <a:off x="12645090" y="11920310"/>
            <a:ext cx="3810689" cy="130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200" u="sng" dirty="0">
                <a:solidFill>
                  <a:schemeClr val="hlink"/>
                </a:solidFill>
                <a:hlinkClick r:id="rId11"/>
              </a:rPr>
              <a:t>连帽围巾</a:t>
            </a:r>
            <a:br>
              <a:rPr lang="en-GB" sz="3200" dirty="0"/>
            </a:br>
            <a:r>
              <a:rPr lang="en-GB" sz="3200" dirty="0">
                <a:solidFill>
                  <a:schemeClr val="dk1"/>
                </a:solidFill>
              </a:rPr>
              <a:t>（396 NTD）</a:t>
            </a:r>
            <a:endParaRPr sz="3200" dirty="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pic>
        <p:nvPicPr>
          <p:cNvPr id="26" name="Google Shape;311;p44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2597255" y="7799438"/>
            <a:ext cx="3836127" cy="409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79602"/>
            <a:ext cx="24384000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735"/>
          </a:p>
        </p:txBody>
      </p:sp>
      <p:sp>
        <p:nvSpPr>
          <p:cNvPr id="12" name="Shape 49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ln w="12700">
            <a:miter lim="400000"/>
          </a:ln>
        </p:spPr>
        <p:txBody>
          <a:bodyPr wrap="square" lIns="119997" tIns="119997" rIns="119997" bIns="119997">
            <a:spAutoFit/>
          </a:bodyPr>
          <a:lstStyle/>
          <a:p>
            <a:pPr defTabSz="2438400">
              <a:lnSpc>
                <a:spcPct val="93000"/>
              </a:lnSpc>
              <a:spcAft>
                <a:spcPts val="2665"/>
              </a:spcAft>
              <a:defRPr sz="6000">
                <a:solidFill>
                  <a:srgbClr val="EC633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流行服饰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女包类</a:t>
            </a:r>
            <a:endParaRPr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06398" y="6664042"/>
            <a:ext cx="28777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帆布袋</a:t>
            </a:r>
            <a:r>
              <a:rPr lang="en-US" altLang="zh-CN" b="0" dirty="0"/>
              <a:t>NT$49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052" name="Picture 4" descr="http://f.shopee.tw/file/420cb2f69a6891b8e3b58487b3f18f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81200"/>
            <a:ext cx="4498998" cy="449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263369" y="6582110"/>
            <a:ext cx="50129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後背包貼布黑色皮革</a:t>
            </a:r>
            <a:r>
              <a:rPr lang="en-US" altLang="zh-CN" b="0" dirty="0"/>
              <a:t>NT$230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058" name="Picture 10" descr="http://f.shopee.tw/file/99a1505dd390cb99cb549a2d2d4ee3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60" y="7546068"/>
            <a:ext cx="4248365" cy="42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27834" y="12208658"/>
            <a:ext cx="50561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斜挎手提</a:t>
            </a:r>
            <a:r>
              <a:rPr lang="en-US" altLang="zh-TW" b="0" dirty="0">
                <a:solidFill>
                  <a:schemeClr val="tx1"/>
                </a:solidFill>
                <a:latin typeface="Arial" panose="020B0604020202020204" pitchFamily="34" charset="0"/>
              </a:rPr>
              <a:t>PU</a:t>
            </a:r>
            <a:r>
              <a:rPr lang="zh-TW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皮小方包</a:t>
            </a:r>
            <a:r>
              <a:rPr lang="en-US" altLang="zh-CN" b="0" dirty="0"/>
              <a:t>NT$88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060" name="Picture 12" descr="http://f.shopee.tw/file/ed42f796e001b4ebed2df14ca188608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2"/>
          <a:stretch>
            <a:fillRect/>
          </a:stretch>
        </p:blipFill>
        <p:spPr bwMode="auto">
          <a:xfrm>
            <a:off x="7483825" y="7602020"/>
            <a:ext cx="4572000" cy="446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369970" y="12208658"/>
            <a:ext cx="47997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質感雙扣式拉鍊短夾</a:t>
            </a:r>
            <a:r>
              <a:rPr lang="en-US" altLang="zh-CN" b="0" dirty="0"/>
              <a:t>NT$89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064" name="Picture 16" descr="http://f.shopee.tw/file/0f98dfca05b33d7414cf6ef68318ab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628" y="7710141"/>
            <a:ext cx="4248365" cy="42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3293553" y="12208658"/>
            <a:ext cx="50145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小方包</a:t>
            </a:r>
            <a:r>
              <a:rPr lang="en-US" altLang="zh-CN" b="0" dirty="0">
                <a:solidFill>
                  <a:schemeClr val="tx1"/>
                </a:solidFill>
                <a:latin typeface="Arial" panose="020B0604020202020204" pitchFamily="34" charset="0"/>
              </a:rPr>
              <a:t>/</a:t>
            </a:r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皮革包</a:t>
            </a:r>
            <a:r>
              <a:rPr lang="en-US" altLang="zh-CN" b="0" dirty="0">
                <a:solidFill>
                  <a:schemeClr val="tx1"/>
                </a:solidFill>
                <a:latin typeface="Arial" panose="020B0604020202020204" pitchFamily="34" charset="0"/>
              </a:rPr>
              <a:t>/</a:t>
            </a:r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肩背包</a:t>
            </a:r>
            <a:r>
              <a:rPr lang="en-US" altLang="zh-CN" b="0" dirty="0"/>
              <a:t>NT$70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066" name="Picture 18" descr="http://f.shopee.tw/file/e795e2e2308c947edd6a756bb83a62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4487" y="2054248"/>
            <a:ext cx="4909250" cy="490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8960752" y="6582110"/>
            <a:ext cx="42434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流蘇鏈條側背包</a:t>
            </a:r>
            <a:r>
              <a:rPr lang="en-US" altLang="zh-CN" b="0" dirty="0"/>
              <a:t>NT$199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068" name="Picture 20" descr="http://f.shopee.tw/file/2cb1a27d9fac3afca438e594eeea4a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2296" y="7668703"/>
            <a:ext cx="4248365" cy="42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8647663" y="12208658"/>
            <a:ext cx="53976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透明果凍子母包手提包</a:t>
            </a:r>
            <a:r>
              <a:rPr lang="en-US" altLang="zh-CN" b="0" dirty="0"/>
              <a:t>NT$269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517" y="2225603"/>
            <a:ext cx="4314825" cy="4324350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 rotWithShape="1">
          <a:blip r:embed="rId9"/>
          <a:srcRect l="77415" t="53371" b="2739"/>
          <a:stretch>
            <a:fillRect/>
          </a:stretch>
        </p:blipFill>
        <p:spPr>
          <a:xfrm>
            <a:off x="13451866" y="2255155"/>
            <a:ext cx="4856201" cy="5290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79602"/>
            <a:ext cx="24384000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735"/>
          </a:p>
        </p:txBody>
      </p:sp>
      <p:sp>
        <p:nvSpPr>
          <p:cNvPr id="12" name="Shape 49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ln w="12700">
            <a:miter lim="400000"/>
          </a:ln>
        </p:spPr>
        <p:txBody>
          <a:bodyPr wrap="square" lIns="119997" tIns="119997" rIns="119997" bIns="119997">
            <a:spAutoFit/>
          </a:bodyPr>
          <a:lstStyle/>
          <a:p>
            <a:pPr defTabSz="2438400">
              <a:lnSpc>
                <a:spcPct val="93000"/>
              </a:lnSpc>
              <a:spcAft>
                <a:spcPts val="2665"/>
              </a:spcAft>
              <a:defRPr sz="6000">
                <a:solidFill>
                  <a:srgbClr val="EC633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流行服饰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男装类</a:t>
            </a:r>
            <a:endParaRPr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2"/>
          <a:srcRect t="56803"/>
          <a:stretch>
            <a:fillRect/>
          </a:stretch>
        </p:blipFill>
        <p:spPr>
          <a:xfrm>
            <a:off x="521041" y="1934593"/>
            <a:ext cx="23621467" cy="5750157"/>
          </a:xfrm>
          <a:prstGeom prst="rect">
            <a:avLst/>
          </a:prstGeom>
        </p:spPr>
      </p:pic>
      <p:sp>
        <p:nvSpPr>
          <p:cNvPr id="6" name="Google Shape;315;p49"/>
          <p:cNvSpPr txBox="1"/>
          <p:nvPr/>
        </p:nvSpPr>
        <p:spPr>
          <a:xfrm>
            <a:off x="6609600" y="11853800"/>
            <a:ext cx="52896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2935" u="sng">
                <a:solidFill>
                  <a:schemeClr val="hlink"/>
                </a:solidFill>
                <a:hlinkClick r:id="rId3"/>
              </a:rPr>
              <a:t>复古格子衬衫</a:t>
            </a:r>
            <a:endParaRPr sz="293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935">
                <a:solidFill>
                  <a:schemeClr val="dk1"/>
                </a:solidFill>
              </a:rPr>
              <a:t> (299 NTD)       </a:t>
            </a:r>
            <a:endParaRPr sz="8000"/>
          </a:p>
        </p:txBody>
      </p:sp>
      <p:sp>
        <p:nvSpPr>
          <p:cNvPr id="7" name="Google Shape;316;p49"/>
          <p:cNvSpPr txBox="1"/>
          <p:nvPr/>
        </p:nvSpPr>
        <p:spPr>
          <a:xfrm>
            <a:off x="12726200" y="11870733"/>
            <a:ext cx="53936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2935" u="sng">
                <a:solidFill>
                  <a:schemeClr val="hlink"/>
                </a:solidFill>
                <a:hlinkClick r:id="rId4"/>
              </a:rPr>
              <a:t>迷彩缩口裤</a:t>
            </a:r>
            <a:endParaRPr sz="293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935">
                <a:solidFill>
                  <a:schemeClr val="dk1"/>
                </a:solidFill>
              </a:rPr>
              <a:t>(249 NTD) </a:t>
            </a:r>
            <a:endParaRPr sz="8000"/>
          </a:p>
        </p:txBody>
      </p:sp>
      <p:sp>
        <p:nvSpPr>
          <p:cNvPr id="8" name="Google Shape;317;p49"/>
          <p:cNvSpPr txBox="1"/>
          <p:nvPr/>
        </p:nvSpPr>
        <p:spPr>
          <a:xfrm>
            <a:off x="19287200" y="11870733"/>
            <a:ext cx="45288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2935" u="sng">
                <a:solidFill>
                  <a:schemeClr val="hlink"/>
                </a:solidFill>
                <a:hlinkClick r:id="rId5"/>
              </a:rPr>
              <a:t>休闲工作裤</a:t>
            </a:r>
            <a:endParaRPr sz="293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-GB" sz="2935">
                <a:solidFill>
                  <a:schemeClr val="dk1"/>
                </a:solidFill>
              </a:rPr>
              <a:t> (580 NTD)  </a:t>
            </a:r>
            <a:endParaRPr sz="8000"/>
          </a:p>
        </p:txBody>
      </p:sp>
      <p:pic>
        <p:nvPicPr>
          <p:cNvPr id="9" name="Google Shape;319;p4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082471" y="7040372"/>
            <a:ext cx="4166200" cy="507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20;p4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3231935" y="6949135"/>
            <a:ext cx="4166200" cy="510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4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381381" y="7110549"/>
            <a:ext cx="4022400" cy="493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27;p57"/>
          <p:cNvSpPr txBox="1"/>
          <p:nvPr/>
        </p:nvSpPr>
        <p:spPr>
          <a:xfrm>
            <a:off x="1465600" y="11924000"/>
            <a:ext cx="40224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-GB" sz="2935" u="sng">
                <a:solidFill>
                  <a:schemeClr val="hlink"/>
                </a:solidFill>
                <a:hlinkClick r:id="rId9"/>
              </a:rPr>
              <a:t>纯色帽T</a:t>
            </a:r>
            <a:endParaRPr sz="2935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935">
                <a:solidFill>
                  <a:schemeClr val="dk1"/>
                </a:solidFill>
              </a:rPr>
              <a:t> (399 NTD)</a:t>
            </a:r>
            <a:endParaRPr sz="2935"/>
          </a:p>
        </p:txBody>
      </p:sp>
      <p:pic>
        <p:nvPicPr>
          <p:cNvPr id="15" name="Google Shape;331;p57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1595965" y="7109500"/>
            <a:ext cx="4072000" cy="500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79602"/>
            <a:ext cx="24384000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735"/>
          </a:p>
        </p:txBody>
      </p:sp>
      <p:sp>
        <p:nvSpPr>
          <p:cNvPr id="12" name="Shape 49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ln w="12700">
            <a:miter lim="400000"/>
          </a:ln>
        </p:spPr>
        <p:txBody>
          <a:bodyPr wrap="square" lIns="119997" tIns="119997" rIns="119997" bIns="119997">
            <a:spAutoFit/>
          </a:bodyPr>
          <a:lstStyle/>
          <a:p>
            <a:pPr defTabSz="2438400">
              <a:lnSpc>
                <a:spcPct val="93000"/>
              </a:lnSpc>
              <a:spcAft>
                <a:spcPts val="2665"/>
              </a:spcAft>
              <a:defRPr sz="6000">
                <a:solidFill>
                  <a:srgbClr val="EC633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流行服饰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男士配件</a:t>
            </a:r>
            <a:endParaRPr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4319" y="2300514"/>
            <a:ext cx="11286201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男包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推荐产品：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单肩包、素面时尚双肩包、 多功能双肩包、 商务手提包；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产品特点：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产品价格依照款式和质量来定；</a:t>
            </a:r>
            <a:endParaRPr lang="zh-CN" altLang="zh-CN" sz="36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3" y="4521984"/>
            <a:ext cx="3376389" cy="3301172"/>
          </a:xfrm>
          <a:prstGeom prst="rect">
            <a:avLst/>
          </a:prstGeom>
        </p:spPr>
      </p:pic>
      <p:pic>
        <p:nvPicPr>
          <p:cNvPr id="2056" name="Picture 8" descr="https://lh4.googleusercontent.com/Sv2V8SxEQXu289bEG8yYR-CL-L7HvGnHfFqgZ1JIe2ppO_7yaafoBcj9eJFDGMyzZj4K8ChDgR9Oz44gCll-4KOPxShJm3P5MkPTyaoRJeda7bOz9h6ASKZQXTOditX_eDxSikiK-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74" y="9027288"/>
            <a:ext cx="3233708" cy="323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13848184" y="2177404"/>
            <a:ext cx="10991736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皮带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推荐产品：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素色皮带；环扣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滑扣帆布腰带；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产品特点：</a:t>
            </a:r>
            <a:r>
              <a:rPr lang="zh-CN" altLang="zh-CN" sz="2400" b="0" dirty="0">
                <a:latin typeface="Times New Roman" panose="02020603050405020304" pitchFamily="18" charset="0"/>
                <a:ea typeface="&amp;quot"/>
                <a:cs typeface="Times New Roman" panose="02020603050405020304" pitchFamily="18" charset="0"/>
              </a:rPr>
              <a:t>腰帶</a:t>
            </a:r>
            <a:r>
              <a:rPr lang="zh-CN" altLang="en-US" sz="2400" b="0" dirty="0">
                <a:latin typeface="Times New Roman" panose="02020603050405020304" pitchFamily="18" charset="0"/>
                <a:ea typeface="&amp;quot"/>
                <a:cs typeface="Times New Roman" panose="02020603050405020304" pitchFamily="18" charset="0"/>
              </a:rPr>
              <a:t>建议定价</a:t>
            </a:r>
            <a:r>
              <a:rPr lang="zh-CN" altLang="zh-CN" sz="2400" b="0" dirty="0">
                <a:latin typeface="Times New Roman" panose="02020603050405020304" pitchFamily="18" charset="0"/>
                <a:ea typeface="&amp;quot"/>
                <a:cs typeface="Times New Roman" panose="02020603050405020304" pitchFamily="18" charset="0"/>
              </a:rPr>
              <a:t>在$50-$120</a:t>
            </a:r>
            <a:r>
              <a:rPr lang="zh-CN" altLang="en-US" sz="2400" b="0" dirty="0">
                <a:latin typeface="Times New Roman" panose="02020603050405020304" pitchFamily="18" charset="0"/>
                <a:ea typeface="&amp;quot"/>
                <a:cs typeface="Times New Roman" panose="02020603050405020304" pitchFamily="18" charset="0"/>
              </a:rPr>
              <a:t>；</a:t>
            </a:r>
            <a:endParaRPr lang="zh-CN" altLang="zh-C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0" name="Picture 12" descr="https://lh3.googleusercontent.com/uO404alYKptdOZq9HKw6Q_SFnJwi1TKaGpFpZsiqg2J0-NZEiCbhTh_M4qjLPRkDvG7zK2GvmL07gk3aCiTOMACmn2ZR_TR0BXWaiYVm3OXeZmYqlW33aNGgq6bABu_DVhYnrHiNTD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744" y="4223512"/>
            <a:ext cx="3950583" cy="342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lh5.googleusercontent.com/qANH13yiAF9h5Vwa2L-EFitoKKjtF1ETmRxdNXzVet-g-v3UQbdJUYPklB8sRymR3_vhQ6s7tX2dlomWbt6gjMAmXv8VC0RZHmQylDs0cIYXeMfHX5dDUqD_bCdaFsq48D3UMVQ1d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329" y="8772039"/>
            <a:ext cx="3720979" cy="358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26362" y="7934698"/>
            <a:ext cx="351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/>
              <a:t>胸前挎包    </a:t>
            </a:r>
            <a:r>
              <a:rPr lang="en-US" altLang="zh-CN" sz="2400" b="0" dirty="0"/>
              <a:t>NT$199</a:t>
            </a:r>
            <a:endParaRPr lang="zh-CN" altLang="en-US" sz="2400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5" y="9052585"/>
            <a:ext cx="3713044" cy="323451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16793" y="12343777"/>
            <a:ext cx="351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/>
              <a:t>胸包</a:t>
            </a:r>
            <a:r>
              <a:rPr lang="en-US" altLang="zh-CN" sz="2400" b="0" dirty="0"/>
              <a:t>/</a:t>
            </a:r>
            <a:r>
              <a:rPr lang="zh-CN" altLang="en-US" sz="2400" b="0" dirty="0"/>
              <a:t>腰包    </a:t>
            </a:r>
            <a:r>
              <a:rPr lang="en-US" altLang="zh-CN" sz="2400" b="0" dirty="0"/>
              <a:t>NT$270</a:t>
            </a:r>
            <a:endParaRPr lang="zh-CN" altLang="en-US" sz="2400" b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180" y="4505511"/>
            <a:ext cx="3228179" cy="322041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755943" y="7937775"/>
            <a:ext cx="351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/>
              <a:t>USB</a:t>
            </a:r>
            <a:r>
              <a:rPr lang="zh-CN" altLang="en-US" sz="2400" b="0" dirty="0"/>
              <a:t>充电背包 </a:t>
            </a:r>
            <a:r>
              <a:rPr lang="en-US" altLang="zh-CN" sz="2400" b="0" dirty="0"/>
              <a:t>NT$539</a:t>
            </a:r>
            <a:endParaRPr lang="zh-CN" altLang="en-US" sz="2400" b="0" dirty="0"/>
          </a:p>
        </p:txBody>
      </p:sp>
      <p:sp>
        <p:nvSpPr>
          <p:cNvPr id="19" name="矩形 18"/>
          <p:cNvSpPr/>
          <p:nvPr/>
        </p:nvSpPr>
        <p:spPr>
          <a:xfrm>
            <a:off x="4469412" y="12343778"/>
            <a:ext cx="351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/>
              <a:t>帆布双肩包 </a:t>
            </a:r>
            <a:r>
              <a:rPr lang="en-US" altLang="zh-CN" sz="2400" b="0" dirty="0"/>
              <a:t>NT$89</a:t>
            </a:r>
            <a:endParaRPr lang="zh-CN" altLang="en-US" sz="2400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8376" y="9078091"/>
            <a:ext cx="3233708" cy="319493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8416389" y="12333226"/>
            <a:ext cx="351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/>
              <a:t>复古真牛皮钱包 </a:t>
            </a:r>
            <a:r>
              <a:rPr lang="en-US" altLang="zh-CN" sz="2400" b="0" dirty="0"/>
              <a:t>NT$360</a:t>
            </a:r>
            <a:endParaRPr lang="zh-CN" altLang="en-US" sz="2400" b="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182" y="4521983"/>
            <a:ext cx="3158110" cy="321216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8707094" y="7937775"/>
            <a:ext cx="3517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/>
              <a:t>商务休闲手提包 </a:t>
            </a:r>
            <a:r>
              <a:rPr lang="en-US" altLang="zh-CN" sz="2400" b="0" dirty="0"/>
              <a:t>NT$559</a:t>
            </a:r>
            <a:endParaRPr lang="zh-CN" altLang="en-US" sz="2400" b="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94998" y="4201313"/>
            <a:ext cx="3674197" cy="371825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3745401" y="7926824"/>
            <a:ext cx="4467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/>
              <a:t>商务皮带 </a:t>
            </a:r>
            <a:r>
              <a:rPr lang="en-US" altLang="zh-CN" sz="2400" b="0" dirty="0"/>
              <a:t>NT$199</a:t>
            </a:r>
            <a:endParaRPr lang="zh-CN" altLang="en-US" sz="2400" b="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76291" y="8636427"/>
            <a:ext cx="3842886" cy="394623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5979302" y="12614439"/>
            <a:ext cx="4514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/>
              <a:t>编织皮带 </a:t>
            </a:r>
            <a:r>
              <a:rPr lang="en-US" altLang="zh-CN" sz="2400" b="0" dirty="0"/>
              <a:t>NT$50-$200</a:t>
            </a:r>
            <a:endParaRPr lang="zh-CN" altLang="en-US" sz="2400" b="0" dirty="0"/>
          </a:p>
        </p:txBody>
      </p:sp>
      <p:sp>
        <p:nvSpPr>
          <p:cNvPr id="27" name="矩形 26"/>
          <p:cNvSpPr/>
          <p:nvPr/>
        </p:nvSpPr>
        <p:spPr>
          <a:xfrm>
            <a:off x="18539729" y="7882039"/>
            <a:ext cx="4406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/>
              <a:t>帆布双环皮带 </a:t>
            </a:r>
            <a:r>
              <a:rPr lang="en-US" altLang="zh-CN" sz="2400" b="0" dirty="0"/>
              <a:t>NT$79</a:t>
            </a:r>
            <a:endParaRPr lang="zh-CN" altLang="en-US" sz="2400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79602"/>
            <a:ext cx="24384000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735"/>
          </a:p>
        </p:txBody>
      </p:sp>
      <p:sp>
        <p:nvSpPr>
          <p:cNvPr id="12" name="Shape 49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ln w="12700">
            <a:miter lim="400000"/>
          </a:ln>
        </p:spPr>
        <p:txBody>
          <a:bodyPr wrap="square" lIns="119997" tIns="119997" rIns="119997" bIns="119997">
            <a:spAutoFit/>
          </a:bodyPr>
          <a:lstStyle/>
          <a:p>
            <a:pPr defTabSz="2438400">
              <a:lnSpc>
                <a:spcPct val="93000"/>
              </a:lnSpc>
              <a:spcAft>
                <a:spcPts val="2665"/>
              </a:spcAft>
              <a:defRPr sz="6000">
                <a:solidFill>
                  <a:srgbClr val="EC633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商品管理</a:t>
            </a:r>
            <a:endParaRPr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4017480" y="193459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对话气泡: 圆角矩形 8"/>
          <p:cNvSpPr/>
          <p:nvPr/>
        </p:nvSpPr>
        <p:spPr>
          <a:xfrm>
            <a:off x="18329264" y="2727006"/>
            <a:ext cx="3888432" cy="2292449"/>
          </a:xfrm>
          <a:prstGeom prst="wedgeRoundRectCallout">
            <a:avLst>
              <a:gd name="adj1" fmla="val -79896"/>
              <a:gd name="adj2" fmla="val 23540"/>
              <a:gd name="adj3" fmla="val 16667"/>
            </a:avLst>
          </a:prstGeom>
          <a:solidFill>
            <a:srgbClr val="FF7C8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452742" y="3360269"/>
            <a:ext cx="1641476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买手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对话气泡: 圆角矩形 14"/>
          <p:cNvSpPr/>
          <p:nvPr/>
        </p:nvSpPr>
        <p:spPr>
          <a:xfrm>
            <a:off x="1462808" y="7847602"/>
            <a:ext cx="3888432" cy="2292449"/>
          </a:xfrm>
          <a:prstGeom prst="wedgeRoundRectCallout">
            <a:avLst>
              <a:gd name="adj1" fmla="val 86356"/>
              <a:gd name="adj2" fmla="val 4988"/>
              <a:gd name="adj3" fmla="val 16667"/>
            </a:avLst>
          </a:prstGeom>
          <a:solidFill>
            <a:srgbClr val="FF7C8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01566" y="8480865"/>
            <a:ext cx="2410917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动销率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 animBg="1"/>
      <p:bldP spid="32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79602"/>
            <a:ext cx="24384000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735"/>
          </a:p>
        </p:txBody>
      </p:sp>
      <p:sp>
        <p:nvSpPr>
          <p:cNvPr id="12" name="Shape 49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ln w="12700">
            <a:miter lim="400000"/>
          </a:ln>
        </p:spPr>
        <p:txBody>
          <a:bodyPr wrap="square" lIns="119997" tIns="119997" rIns="119997" bIns="119997">
            <a:spAutoFit/>
          </a:bodyPr>
          <a:lstStyle/>
          <a:p>
            <a:pPr defTabSz="2438400">
              <a:lnSpc>
                <a:spcPct val="93000"/>
              </a:lnSpc>
              <a:spcAft>
                <a:spcPts val="2665"/>
              </a:spcAft>
              <a:defRPr sz="6000">
                <a:solidFill>
                  <a:srgbClr val="EC633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流行服饰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男女鞋</a:t>
            </a:r>
            <a:endParaRPr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8" name="Google Shape;202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128551" y="4652639"/>
            <a:ext cx="5383793" cy="648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03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8636" y="4645818"/>
            <a:ext cx="5383793" cy="647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04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156270" y="4755513"/>
            <a:ext cx="5383793" cy="648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05;p3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8168664" y="4794981"/>
            <a:ext cx="5383793" cy="64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11;p37"/>
          <p:cNvSpPr txBox="1"/>
          <p:nvPr/>
        </p:nvSpPr>
        <p:spPr>
          <a:xfrm>
            <a:off x="1075924" y="11288989"/>
            <a:ext cx="5558038" cy="169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 dirty="0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6"/>
              </a:rPr>
              <a:t>素面帆布鞋</a:t>
            </a:r>
            <a:endParaRPr sz="32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CFS價格：109</a:t>
            </a:r>
            <a:endParaRPr sz="32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3" name="Google Shape;212;p37"/>
          <p:cNvSpPr txBox="1"/>
          <p:nvPr/>
        </p:nvSpPr>
        <p:spPr>
          <a:xfrm>
            <a:off x="7223448" y="11446550"/>
            <a:ext cx="5558038" cy="169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 dirty="0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7"/>
              </a:rPr>
              <a:t>冬季室內拖鞋</a:t>
            </a:r>
            <a:endParaRPr sz="32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CFS價格：99</a:t>
            </a:r>
            <a:endParaRPr sz="32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4" name="Google Shape;213;p37"/>
          <p:cNvSpPr txBox="1"/>
          <p:nvPr/>
        </p:nvSpPr>
        <p:spPr>
          <a:xfrm>
            <a:off x="13267924" y="11573255"/>
            <a:ext cx="5558038" cy="169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 dirty="0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8"/>
              </a:rPr>
              <a:t>透氣洞洞鞋</a:t>
            </a:r>
            <a:endParaRPr sz="32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CFS價格：99</a:t>
            </a:r>
            <a:endParaRPr sz="32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5" name="Google Shape;214;p37"/>
          <p:cNvSpPr txBox="1"/>
          <p:nvPr/>
        </p:nvSpPr>
        <p:spPr>
          <a:xfrm>
            <a:off x="19104768" y="11488194"/>
            <a:ext cx="5558038" cy="169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 dirty="0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9"/>
              </a:rPr>
              <a:t>男士皮靴</a:t>
            </a:r>
            <a:endParaRPr sz="32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CFS價格：300</a:t>
            </a:r>
            <a:endParaRPr sz="32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5790" y="2272018"/>
            <a:ext cx="185060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04800" algn="l">
              <a:buClr>
                <a:srgbClr val="222222"/>
              </a:buClr>
              <a:buSzPts val="1200"/>
              <a:buFont typeface="Microsoft JhengHei" panose="020B0604030504040204" charset="-120"/>
              <a:buChar char="●"/>
            </a:pPr>
            <a:r>
              <a:rPr lang="en-US" altLang="zh-TW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WS</a:t>
            </a:r>
            <a:r>
              <a:rPr lang="zh-TW" altLang="en-US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可以在可愛繫的室內拖鞋蠻熱銷，</a:t>
            </a:r>
            <a:r>
              <a:rPr lang="en-US" altLang="zh-TW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MS</a:t>
            </a:r>
            <a:r>
              <a:rPr lang="zh-TW" altLang="en-US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則是在工程靴、皮靴有不錯的銷量。</a:t>
            </a:r>
            <a:r>
              <a:rPr lang="zh-CN" altLang="en-US" sz="3200" dirty="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室內拖鞋</a:t>
            </a:r>
            <a:r>
              <a:rPr lang="en-US" altLang="zh-CN" sz="3200" dirty="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(HL</a:t>
            </a:r>
            <a:r>
              <a:rPr lang="zh-CN" altLang="en-US" sz="3200" dirty="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、</a:t>
            </a:r>
            <a:r>
              <a:rPr lang="en-US" altLang="zh-CN" sz="3200" dirty="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WS)</a:t>
            </a:r>
            <a:endParaRPr lang="en-US" altLang="zh-TW" sz="32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457200" lvl="0" indent="-304800" algn="l">
              <a:buClr>
                <a:srgbClr val="222222"/>
              </a:buClr>
              <a:buSzPts val="1200"/>
              <a:buFont typeface="Microsoft JhengHei" panose="020B0604030504040204" charset="-120"/>
              <a:buChar char="●"/>
            </a:pPr>
            <a:r>
              <a:rPr lang="zh-TW" altLang="en-US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潜力</a:t>
            </a:r>
            <a:r>
              <a:rPr lang="en-US" altLang="zh-TW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L3</a:t>
            </a:r>
            <a:r>
              <a:rPr lang="zh-TW" altLang="en-US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子品类推荐：</a:t>
            </a:r>
            <a:endParaRPr lang="en-US" altLang="zh-TW" sz="32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152400" lvl="0" algn="l">
              <a:buClr>
                <a:srgbClr val="222222"/>
              </a:buClr>
              <a:buSzPts val="1200"/>
            </a:pPr>
            <a:r>
              <a:rPr lang="en-US" altLang="zh-TW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	Boots: short boots, thigh boots, ankle boots, knee boots (</a:t>
            </a:r>
            <a:r>
              <a:rPr lang="zh-TW" altLang="en-US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秋冬季主推靴子</a:t>
            </a:r>
            <a:r>
              <a:rPr lang="en-US" altLang="zh-TW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/</a:t>
            </a:r>
            <a:r>
              <a:rPr lang="zh-TW" altLang="en-US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带跟鞋</a:t>
            </a:r>
            <a:r>
              <a:rPr lang="en-US" altLang="zh-TW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)</a:t>
            </a:r>
            <a:endParaRPr lang="en-US" altLang="zh-TW" sz="32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152400" lvl="0" algn="l">
              <a:buClr>
                <a:srgbClr val="222222"/>
              </a:buClr>
              <a:buSzPts val="1200"/>
            </a:pPr>
            <a:r>
              <a:rPr lang="en-US" altLang="zh-TW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	Casual Shoes &amp; Canvas Shoes</a:t>
            </a:r>
            <a:r>
              <a:rPr lang="zh-TW" altLang="en-US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：</a:t>
            </a:r>
            <a:r>
              <a:rPr lang="en-US" altLang="zh-TW" sz="3200" dirty="0">
                <a:solidFill>
                  <a:srgbClr val="222222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canvas shoes, casual &amp; sporty shoes</a:t>
            </a:r>
            <a:endParaRPr lang="en-US" altLang="zh-TW" sz="3200" dirty="0">
              <a:solidFill>
                <a:srgbClr val="222222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/>
        </p:nvSpPr>
        <p:spPr>
          <a:xfrm>
            <a:off x="13303867" y="12041267"/>
            <a:ext cx="40224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2935" u="sng">
                <a:solidFill>
                  <a:schemeClr val="hlink"/>
                </a:solidFill>
                <a:hlinkClick r:id="rId1"/>
              </a:rPr>
              <a:t>高领毛衣</a:t>
            </a:r>
            <a:endParaRPr sz="293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935">
                <a:solidFill>
                  <a:schemeClr val="dk1"/>
                </a:solidFill>
              </a:rPr>
              <a:t>(620 NTD) </a:t>
            </a:r>
            <a:endParaRPr sz="8000"/>
          </a:p>
        </p:txBody>
      </p:sp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831200" y="1321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GB"/>
              <a:t>Fashion Hot SKUs</a:t>
            </a:r>
            <a:endParaRPr lang="en-GB"/>
          </a:p>
        </p:txBody>
      </p:sp>
      <p:sp>
        <p:nvSpPr>
          <p:cNvPr id="278" name="Google Shape;278;p43"/>
          <p:cNvSpPr txBox="1"/>
          <p:nvPr/>
        </p:nvSpPr>
        <p:spPr>
          <a:xfrm>
            <a:off x="1089867" y="13232200"/>
            <a:ext cx="4864000" cy="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endParaRPr sz="8000"/>
          </a:p>
        </p:txBody>
      </p:sp>
      <p:sp>
        <p:nvSpPr>
          <p:cNvPr id="279" name="Google Shape;279;p43"/>
          <p:cNvSpPr txBox="1"/>
          <p:nvPr/>
        </p:nvSpPr>
        <p:spPr>
          <a:xfrm>
            <a:off x="831200" y="12966600"/>
            <a:ext cx="52896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GB" sz="2935" i="1"/>
              <a:t>*更多请参考</a:t>
            </a:r>
            <a:r>
              <a:rPr lang="en-GB" sz="2935" i="1" u="sng">
                <a:solidFill>
                  <a:schemeClr val="hlink"/>
                </a:solidFill>
                <a:hlinkClick r:id="rId2"/>
              </a:rPr>
              <a:t>这里</a:t>
            </a:r>
            <a:endParaRPr sz="2935" i="1"/>
          </a:p>
        </p:txBody>
      </p:sp>
      <p:sp>
        <p:nvSpPr>
          <p:cNvPr id="280" name="Google Shape;280;p43"/>
          <p:cNvSpPr txBox="1"/>
          <p:nvPr/>
        </p:nvSpPr>
        <p:spPr>
          <a:xfrm>
            <a:off x="1516067" y="5872800"/>
            <a:ext cx="40224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6794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935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加厚呢子大衣 </a:t>
            </a:r>
            <a:endParaRPr sz="2935"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665">
                <a:solidFill>
                  <a:schemeClr val="dk1"/>
                </a:solidFill>
              </a:rPr>
              <a:t> (345 NTD)</a:t>
            </a:r>
            <a:endParaRPr sz="2665">
              <a:solidFill>
                <a:schemeClr val="dk1"/>
              </a:solidFill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12875501" y="5872800"/>
            <a:ext cx="45288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67945">
              <a:lnSpc>
                <a:spcPct val="115000"/>
              </a:lnSpc>
            </a:pPr>
            <a:r>
              <a:rPr lang="en-GB" sz="2935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 休闲毛呢裤子</a:t>
            </a:r>
            <a:endParaRPr sz="2935"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665">
                <a:solidFill>
                  <a:schemeClr val="dk1"/>
                </a:solidFill>
              </a:rPr>
              <a:t>(258 NTD) </a:t>
            </a:r>
            <a:endParaRPr sz="2665"/>
          </a:p>
        </p:txBody>
      </p:sp>
      <p:sp>
        <p:nvSpPr>
          <p:cNvPr id="282" name="Google Shape;282;p43"/>
          <p:cNvSpPr txBox="1"/>
          <p:nvPr/>
        </p:nvSpPr>
        <p:spPr>
          <a:xfrm>
            <a:off x="7367733" y="5872800"/>
            <a:ext cx="40720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6794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935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加厚长袖运动装</a:t>
            </a:r>
            <a:endParaRPr sz="2400"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665">
                <a:solidFill>
                  <a:schemeClr val="dk1"/>
                </a:solidFill>
              </a:rPr>
              <a:t>(299 NTD)</a:t>
            </a:r>
            <a:endParaRPr sz="2665">
              <a:solidFill>
                <a:schemeClr val="dk1"/>
              </a:solidFill>
            </a:endParaRPr>
          </a:p>
        </p:txBody>
      </p:sp>
      <p:sp>
        <p:nvSpPr>
          <p:cNvPr id="283" name="Google Shape;283;p43"/>
          <p:cNvSpPr txBox="1"/>
          <p:nvPr/>
        </p:nvSpPr>
        <p:spPr>
          <a:xfrm>
            <a:off x="19356600" y="5928800"/>
            <a:ext cx="40720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6794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935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纯色高领上衣</a:t>
            </a:r>
            <a:endParaRPr sz="2935"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665">
                <a:solidFill>
                  <a:schemeClr val="dk1"/>
                </a:solidFill>
              </a:rPr>
              <a:t>( 125 NTD)</a:t>
            </a:r>
            <a:endParaRPr sz="2665"/>
          </a:p>
        </p:txBody>
      </p:sp>
      <p:sp>
        <p:nvSpPr>
          <p:cNvPr id="284" name="Google Shape;284;p43"/>
          <p:cNvSpPr txBox="1"/>
          <p:nvPr/>
        </p:nvSpPr>
        <p:spPr>
          <a:xfrm>
            <a:off x="1465600" y="11924000"/>
            <a:ext cx="40224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-GB" sz="2935" u="sng">
                <a:solidFill>
                  <a:schemeClr val="hlink"/>
                </a:solidFill>
                <a:hlinkClick r:id="rId7"/>
              </a:rPr>
              <a:t>素色卫衣</a:t>
            </a:r>
            <a:endParaRPr sz="2935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935">
                <a:solidFill>
                  <a:schemeClr val="dk1"/>
                </a:solidFill>
              </a:rPr>
              <a:t> (248 NTD)</a:t>
            </a:r>
            <a:endParaRPr sz="2935"/>
          </a:p>
        </p:txBody>
      </p:sp>
      <p:sp>
        <p:nvSpPr>
          <p:cNvPr id="285" name="Google Shape;285;p43"/>
          <p:cNvSpPr txBox="1"/>
          <p:nvPr/>
        </p:nvSpPr>
        <p:spPr>
          <a:xfrm>
            <a:off x="6609600" y="11853800"/>
            <a:ext cx="52896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2935" u="sng">
                <a:solidFill>
                  <a:schemeClr val="hlink"/>
                </a:solidFill>
                <a:hlinkClick r:id="rId8"/>
              </a:rPr>
              <a:t>休闲裤</a:t>
            </a:r>
            <a:endParaRPr sz="293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935">
                <a:solidFill>
                  <a:schemeClr val="dk1"/>
                </a:solidFill>
              </a:rPr>
              <a:t> (176 NTD)       </a:t>
            </a:r>
            <a:endParaRPr sz="8000"/>
          </a:p>
        </p:txBody>
      </p:sp>
      <p:sp>
        <p:nvSpPr>
          <p:cNvPr id="286" name="Google Shape;286;p43"/>
          <p:cNvSpPr txBox="1"/>
          <p:nvPr/>
        </p:nvSpPr>
        <p:spPr>
          <a:xfrm>
            <a:off x="19287200" y="11870733"/>
            <a:ext cx="45288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2935" u="sng">
                <a:solidFill>
                  <a:schemeClr val="hlink"/>
                </a:solidFill>
                <a:hlinkClick r:id="rId9"/>
              </a:rPr>
              <a:t>加绒运动裤</a:t>
            </a:r>
            <a:endParaRPr sz="2935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-GB" sz="2935">
                <a:solidFill>
                  <a:schemeClr val="dk1"/>
                </a:solidFill>
              </a:rPr>
              <a:t> (275 NTD)  </a:t>
            </a:r>
            <a:endParaRPr sz="8000"/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1516067" y="1386135"/>
            <a:ext cx="4168693" cy="47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7367712" y="1431218"/>
            <a:ext cx="4072000" cy="463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3065797" y="1386135"/>
            <a:ext cx="4168667" cy="461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9424534" y="1360666"/>
            <a:ext cx="4254133" cy="477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1664067" y="7034404"/>
            <a:ext cx="4022400" cy="498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7174248" y="7175931"/>
            <a:ext cx="4168667" cy="4865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13114133" y="7037379"/>
            <a:ext cx="4072000" cy="514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>
          <a:blip r:embed="rId17"/>
          <a:stretch>
            <a:fillRect/>
          </a:stretch>
        </p:blipFill>
        <p:spPr>
          <a:xfrm>
            <a:off x="19633535" y="7094104"/>
            <a:ext cx="3836141" cy="4865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GB"/>
              <a:t>CNCB-台灣市場調查報告(潛力商品)：復古外套</a:t>
            </a:r>
            <a:endParaRPr lang="en-GB"/>
          </a:p>
        </p:txBody>
      </p:sp>
      <p:sp>
        <p:nvSpPr>
          <p:cNvPr id="303" name="Google Shape;303;p55"/>
          <p:cNvSpPr txBox="1">
            <a:spLocks noGrp="1"/>
          </p:cNvSpPr>
          <p:nvPr>
            <p:ph type="body" idx="1"/>
          </p:nvPr>
        </p:nvSpPr>
        <p:spPr>
          <a:xfrm>
            <a:off x="12247867" y="2575533"/>
            <a:ext cx="11759200" cy="11405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1"/>
              </a:rPr>
              <a:t>文章參考一</a:t>
            </a: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、</a:t>
            </a:r>
            <a:r>
              <a:rPr lang="en-GB" sz="3200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2"/>
              </a:rPr>
              <a:t>文章參考二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9、10月有不少品牌舉行時尚Show，讓復古風潮一波接著一波，此商品是在大學生論壇掀起的穿搭討論，網友發問復古外套的選擇，引起網友對復古外套的熱烈討論。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觀察發現，女性對於復古，不外乎是格子西裝外套，有奶奶年代的風味，再者就是運動品牌的Oversize防風外套，而男性則是認為NIKE、Adidas的防風外套很有復古Style。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這類型的復古外套都屬於輕薄，但奶奶風西裝外套還是爸爸型西裝褲或外套，則是有厚重的款式，目前台灣只屬於秋季微涼，輕薄款即可應付氣候，但入冬後，厚重的西裝系列就可以派上用場了。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spcAft>
                <a:spcPts val="4265"/>
              </a:spcAft>
              <a:buNone/>
            </a:pPr>
            <a:endParaRPr sz="320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304" name="Google Shape;304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7000" y="2157335"/>
            <a:ext cx="6082800" cy="600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89201" y="1626733"/>
            <a:ext cx="5336200" cy="689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168868" y="8631867"/>
            <a:ext cx="9456669" cy="481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GB"/>
              <a:t>CNCB-台灣市場調查報告 :女鞋熱門款</a:t>
            </a:r>
            <a:endParaRPr lang="en-GB"/>
          </a:p>
        </p:txBody>
      </p:sp>
      <p:sp>
        <p:nvSpPr>
          <p:cNvPr id="285" name="Google Shape;285;p53"/>
          <p:cNvSpPr txBox="1">
            <a:spLocks noGrp="1"/>
          </p:cNvSpPr>
          <p:nvPr>
            <p:ph type="body" idx="1"/>
          </p:nvPr>
        </p:nvSpPr>
        <p:spPr>
          <a:xfrm>
            <a:off x="734733" y="1458133"/>
            <a:ext cx="22721600" cy="1147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本周在團購版有兩雙熱門女鞋造成搶購，分別是真皮軟底尖頭鞋及復古風英倫靴。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真皮軟底尖頭鞋在團購版已經出現過多次，每次都可以有百雙的銷售，不少網友分享懷孕期間、或是工作穿都非常舒適，且真皮透氣的材質，就算長時間穿著，腳也不會有異味。這樣軟底的鞋，不只不會摩腳根，對於台灣許多服務業需要長期站立的女性，會是很重要的挑鞋準則。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復古風英倫靴外型與馬丁靴類似，但整體較為輕巧，秋冬之際，這樣靴款保暖度不輸雪靴，且款式百搭，不管什麼衣服風格都易搭配，CN這類靴款價格優勢很大，雖重量、材積較一般包鞋大，但Local同鞋款的售價約落在500-800元之間。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兩種鞋款在Sourcing時，務必找軟皮，台灣女性消費者在網路買鞋最多的負面反饋就是會皮硬、會摩腳根，因此皮質就非常重要，不少合成皮，也可以舒適度極佳。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參考連結：</a:t>
            </a:r>
            <a:r>
              <a:rPr lang="en-GB" sz="3200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1"/>
              </a:rPr>
              <a:t>連結一</a:t>
            </a: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、</a:t>
            </a:r>
            <a:r>
              <a:rPr lang="en-GB" sz="3200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2"/>
              </a:rPr>
              <a:t>連結二</a:t>
            </a:r>
            <a:endParaRPr sz="320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spcAft>
                <a:spcPts val="4265"/>
              </a:spcAft>
              <a:buNone/>
            </a:pPr>
            <a:endParaRPr sz="320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286" name="Google Shape;286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869337" y="8284028"/>
            <a:ext cx="4831267" cy="513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86268" y="8419271"/>
            <a:ext cx="4831240" cy="502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051499" y="8338868"/>
            <a:ext cx="5224197" cy="502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GB"/>
              <a:t>CNCB-台灣市場調查報告(熱門商品) :冬季圍巾</a:t>
            </a:r>
            <a:endParaRPr lang="en-GB"/>
          </a:p>
        </p:txBody>
      </p:sp>
      <p:sp>
        <p:nvSpPr>
          <p:cNvPr id="294" name="Google Shape;294;p54"/>
          <p:cNvSpPr txBox="1">
            <a:spLocks noGrp="1"/>
          </p:cNvSpPr>
          <p:nvPr>
            <p:ph type="body" idx="1"/>
          </p:nvPr>
        </p:nvSpPr>
        <p:spPr>
          <a:xfrm>
            <a:off x="11143267" y="3933035"/>
            <a:ext cx="13008800" cy="749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indent="-812800"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此商品為團購版的爆版商品，三種款式的圍巾總團購數突破300件，最後團購價122元/條(含國際運費)。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圍巾在冬季不管男女，絕對是最熱賣的配件。款式多樣，也有厚薄、長短之分，花色以格紋最受歡迎。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在圍巾的挑選上，有些劣質的毛料，易起毛球且粗糙，建議在尋品的時候可以在質量方面多注意。接下來的聖誕節是交換禮物時刻，毛巾可說是許多人的選擇，但購買前會考慮商品質量。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參考連結：</a:t>
            </a:r>
            <a:r>
              <a:rPr lang="en-GB" sz="3200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1"/>
              </a:rPr>
              <a:t>連結一</a:t>
            </a: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、</a:t>
            </a:r>
            <a:r>
              <a:rPr lang="en-GB" sz="3200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2"/>
              </a:rPr>
              <a:t>連結二</a:t>
            </a: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、</a:t>
            </a:r>
            <a:r>
              <a:rPr lang="en-GB" sz="3200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3"/>
              </a:rPr>
              <a:t>連結三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0">
              <a:buNone/>
            </a:pPr>
            <a:endParaRPr sz="320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lnSpc>
                <a:spcPct val="90000"/>
              </a:lnSpc>
              <a:spcBef>
                <a:spcPts val="4265"/>
              </a:spcBef>
              <a:buNone/>
            </a:pP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spcAft>
                <a:spcPts val="4265"/>
              </a:spcAft>
              <a:buNone/>
            </a:pPr>
            <a:endParaRPr sz="320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295" name="Google Shape;295;p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16535" y="1409207"/>
            <a:ext cx="9631800" cy="444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31203" y="5672601"/>
            <a:ext cx="8950725" cy="401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16533" y="9764201"/>
            <a:ext cx="8929264" cy="3642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GB"/>
              <a:t>CNCB-台灣市場調查報告：內搭保暖背心</a:t>
            </a:r>
            <a:endParaRPr lang="en-GB"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13428600" y="3773600"/>
            <a:ext cx="10955200" cy="6168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indent="-846455">
              <a:buClr>
                <a:srgbClr val="000000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冬季保暖必備，此為團購版熱門商品。</a:t>
            </a:r>
            <a:endParaRPr sz="3735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rgbClr val="000000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內搭背心多偏薄，冬季款加絨加厚，保暖度再提升。</a:t>
            </a:r>
            <a:endParaRPr sz="3735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rgbClr val="000000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CN的絨布商品，需要注意脫毛的狀況，避免衣服脫下後，全身沾毛，讓商品質量大打折。</a:t>
            </a:r>
            <a:endParaRPr sz="3735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rgbClr val="000000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內搭背心款式多樣，可以多多尋品。</a:t>
            </a:r>
            <a:endParaRPr sz="3735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rgbClr val="000000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最好內襯BRA，對女性較為方便，也可以當睡衣。</a:t>
            </a:r>
            <a:endParaRPr sz="3735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SzPts val="1400"/>
              <a:buFont typeface="Microsoft JhengHei" panose="020B0604030504040204" charset="-120"/>
              <a:buChar char="●"/>
            </a:pPr>
            <a:r>
              <a:rPr lang="en-GB" sz="320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參考連結：</a:t>
            </a:r>
            <a:r>
              <a:rPr lang="en-GB" sz="3200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1"/>
              </a:rPr>
              <a:t>連結一</a:t>
            </a: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sz="320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spcAft>
                <a:spcPts val="4265"/>
              </a:spcAft>
              <a:buNone/>
            </a:pPr>
            <a:endParaRPr sz="320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53934" y="1678068"/>
            <a:ext cx="7941333" cy="574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53935" y="7752335"/>
            <a:ext cx="7940403" cy="5744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-1" y="5318326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3623048" y="5825210"/>
            <a:ext cx="19514168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algn="l"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数码配件</a:t>
            </a:r>
            <a:endParaRPr lang="en-US" altLang="zh-CN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022914"/>
            <a:ext cx="24384000" cy="6219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zh-CN" altLang="en-US" dirty="0"/>
              <a:t>数码表现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14352240" y="4544460"/>
            <a:ext cx="9311680" cy="504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>
                <a:latin typeface="Arial" panose="020B0604020202020204" pitchFamily="34" charset="0"/>
              </a:rPr>
              <a:t>主要二级分类包括：</a:t>
            </a:r>
            <a:endParaRPr lang="en-US" altLang="zh-CN" sz="4400" dirty="0"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b="0" dirty="0">
                <a:latin typeface="Arial" panose="020B0604020202020204" pitchFamily="34" charset="0"/>
              </a:rPr>
              <a:t>保护壳（</a:t>
            </a:r>
            <a:r>
              <a:rPr lang="en-US" altLang="zh-CN" sz="4400" b="0" dirty="0">
                <a:latin typeface="Arial" panose="020B0604020202020204" pitchFamily="34" charset="0"/>
              </a:rPr>
              <a:t>60%</a:t>
            </a:r>
            <a:r>
              <a:rPr lang="zh-CN" altLang="en-US" sz="4400" b="0" dirty="0">
                <a:latin typeface="Arial" panose="020B0604020202020204" pitchFamily="34" charset="0"/>
              </a:rPr>
              <a:t>）；保护贴（</a:t>
            </a:r>
            <a:r>
              <a:rPr lang="en-US" altLang="zh-CN" sz="4400" b="0" dirty="0">
                <a:latin typeface="Arial" panose="020B0604020202020204" pitchFamily="34" charset="0"/>
              </a:rPr>
              <a:t>15%</a:t>
            </a:r>
            <a:r>
              <a:rPr lang="zh-CN" altLang="en-US" sz="4400" b="0" dirty="0">
                <a:latin typeface="Arial" panose="020B0604020202020204" pitchFamily="34" charset="0"/>
              </a:rPr>
              <a:t>）；手机周边配件（</a:t>
            </a:r>
            <a:r>
              <a:rPr lang="en-US" altLang="zh-CN" sz="4400" b="0" dirty="0">
                <a:latin typeface="Arial" panose="020B0604020202020204" pitchFamily="34" charset="0"/>
              </a:rPr>
              <a:t>15%</a:t>
            </a:r>
            <a:r>
              <a:rPr lang="zh-CN" altLang="en-US" sz="4400" b="0" dirty="0">
                <a:latin typeface="Arial" panose="020B0604020202020204" pitchFamily="34" charset="0"/>
              </a:rPr>
              <a:t>）；充电传输；耳机喇叭；拍照周边；手游周边配件；其中</a:t>
            </a:r>
            <a:r>
              <a:rPr lang="en-US" altLang="zh-CN" sz="4400" b="0" dirty="0">
                <a:latin typeface="Arial" panose="020B0604020202020204" pitchFamily="34" charset="0"/>
              </a:rPr>
              <a:t>iPhone</a:t>
            </a:r>
            <a:r>
              <a:rPr lang="zh-CN" altLang="en-US" sz="4400" b="0" dirty="0">
                <a:latin typeface="Arial" panose="020B0604020202020204" pitchFamily="34" charset="0"/>
              </a:rPr>
              <a:t>与安卓约为</a:t>
            </a:r>
            <a:r>
              <a:rPr lang="en-US" altLang="zh-CN" sz="4400" b="0" dirty="0">
                <a:latin typeface="Arial" panose="020B0604020202020204" pitchFamily="34" charset="0"/>
              </a:rPr>
              <a:t>2:1</a:t>
            </a:r>
            <a:r>
              <a:rPr lang="zh-CN" altLang="en-US" sz="4400" b="0" dirty="0">
                <a:latin typeface="Arial" panose="020B0604020202020204" pitchFamily="34" charset="0"/>
              </a:rPr>
              <a:t>；</a:t>
            </a:r>
            <a:endParaRPr lang="zh-CN" altLang="en-US" sz="4000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0" y="2132875"/>
          <a:ext cx="16256000" cy="10837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zh-CN" altLang="en-US" dirty="0"/>
              <a:t>数码表现</a:t>
            </a:r>
            <a:endParaRPr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-193376" y="1457400"/>
          <a:ext cx="22250472" cy="12087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-GB"/>
              <a:t>Mogad SKU </a:t>
            </a:r>
            <a:endParaRPr lang="en-GB"/>
          </a:p>
          <a:p>
            <a:pPr algn="l">
              <a:buClr>
                <a:schemeClr val="dk1"/>
              </a:buClr>
              <a:buSzPts val="1100"/>
            </a:pPr>
          </a:p>
        </p:txBody>
      </p:sp>
      <p:sp>
        <p:nvSpPr>
          <p:cNvPr id="287" name="Google Shape;287;p48"/>
          <p:cNvSpPr txBox="1"/>
          <p:nvPr/>
        </p:nvSpPr>
        <p:spPr>
          <a:xfrm>
            <a:off x="19250533" y="6007741"/>
            <a:ext cx="3992000" cy="13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2665" u="sng">
                <a:solidFill>
                  <a:schemeClr val="hlink"/>
                </a:solidFill>
                <a:hlinkClick r:id="rId1"/>
              </a:rPr>
              <a:t>L型充电线</a:t>
            </a:r>
            <a:br>
              <a:rPr lang="en-GB" sz="2665"/>
            </a:br>
            <a:r>
              <a:rPr lang="en-GB" sz="2400">
                <a:solidFill>
                  <a:schemeClr val="dk1"/>
                </a:solidFill>
              </a:rPr>
              <a:t>（85 NTD）</a:t>
            </a:r>
            <a:endParaRPr sz="2665">
              <a:highlight>
                <a:srgbClr val="FFFFFF"/>
              </a:highlight>
            </a:endParaRPr>
          </a:p>
          <a:p>
            <a:endParaRPr sz="2400"/>
          </a:p>
        </p:txBody>
      </p:sp>
      <p:sp>
        <p:nvSpPr>
          <p:cNvPr id="288" name="Google Shape;288;p48"/>
          <p:cNvSpPr txBox="1"/>
          <p:nvPr/>
        </p:nvSpPr>
        <p:spPr>
          <a:xfrm>
            <a:off x="1426336" y="5927600"/>
            <a:ext cx="41648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endParaRPr sz="2665"/>
          </a:p>
          <a:p>
            <a:r>
              <a:rPr lang="en-GB" sz="2665" u="sng">
                <a:solidFill>
                  <a:schemeClr val="hlink"/>
                </a:solidFill>
                <a:hlinkClick r:id="rId2"/>
              </a:rPr>
              <a:t>手机防水袋</a:t>
            </a:r>
            <a:endParaRPr sz="2665"/>
          </a:p>
          <a:p>
            <a:r>
              <a:rPr lang="en-GB" sz="2400"/>
              <a:t>（135</a:t>
            </a:r>
            <a:r>
              <a:rPr lang="en-GB" sz="2400">
                <a:solidFill>
                  <a:schemeClr val="dk1"/>
                </a:solidFill>
              </a:rPr>
              <a:t> NTD</a:t>
            </a:r>
            <a:r>
              <a:rPr lang="en-GB" sz="2400"/>
              <a:t>）</a:t>
            </a:r>
            <a:endParaRPr sz="2400"/>
          </a:p>
          <a:p>
            <a:pPr>
              <a:buClr>
                <a:schemeClr val="dk1"/>
              </a:buClr>
              <a:buSzPts val="1100"/>
            </a:pPr>
            <a:endParaRPr sz="2400">
              <a:highlight>
                <a:srgbClr val="FFFF00"/>
              </a:highlight>
            </a:endParaRPr>
          </a:p>
        </p:txBody>
      </p:sp>
      <p:sp>
        <p:nvSpPr>
          <p:cNvPr id="289" name="Google Shape;289;p48"/>
          <p:cNvSpPr txBox="1"/>
          <p:nvPr/>
        </p:nvSpPr>
        <p:spPr>
          <a:xfrm>
            <a:off x="12988613" y="12159133"/>
            <a:ext cx="54424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2665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礼盒装充电线</a:t>
            </a:r>
            <a:endParaRPr sz="240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400">
                <a:solidFill>
                  <a:schemeClr val="dk1"/>
                </a:solidFill>
              </a:rPr>
              <a:t>  （111 NTD）</a:t>
            </a:r>
            <a:endParaRPr sz="2665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90" name="Google Shape;290;p48"/>
          <p:cNvSpPr txBox="1"/>
          <p:nvPr/>
        </p:nvSpPr>
        <p:spPr>
          <a:xfrm>
            <a:off x="13562501" y="6007733"/>
            <a:ext cx="3992000" cy="13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3365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665" u="sng">
                <a:solidFill>
                  <a:schemeClr val="hlink"/>
                </a:solidFill>
                <a:hlinkClick r:id="rId4"/>
              </a:rPr>
              <a:t>镜头保护贴膜</a:t>
            </a:r>
            <a:br>
              <a:rPr lang="en-GB" sz="2665"/>
            </a:br>
            <a:r>
              <a:rPr lang="en-GB" sz="2400">
                <a:solidFill>
                  <a:schemeClr val="dk1"/>
                </a:solidFill>
              </a:rPr>
              <a:t>（45 NTD）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91" name="Google Shape;291;p48"/>
          <p:cNvSpPr txBox="1"/>
          <p:nvPr/>
        </p:nvSpPr>
        <p:spPr>
          <a:xfrm>
            <a:off x="7827400" y="12204307"/>
            <a:ext cx="3992000" cy="13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2665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补光灯自拍杆</a:t>
            </a:r>
            <a:br>
              <a:rPr lang="en-GB" sz="2665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GB" sz="2400">
                <a:solidFill>
                  <a:schemeClr val="dk1"/>
                </a:solidFill>
              </a:rPr>
              <a:t>（329 NTD）</a:t>
            </a:r>
            <a:endParaRPr sz="2400"/>
          </a:p>
          <a:p>
            <a:pPr>
              <a:buClr>
                <a:schemeClr val="dk1"/>
              </a:buClr>
              <a:buSzPts val="1100"/>
            </a:pPr>
            <a:endParaRPr sz="2400"/>
          </a:p>
        </p:txBody>
      </p:sp>
      <p:sp>
        <p:nvSpPr>
          <p:cNvPr id="292" name="Google Shape;292;p48"/>
          <p:cNvSpPr txBox="1"/>
          <p:nvPr/>
        </p:nvSpPr>
        <p:spPr>
          <a:xfrm>
            <a:off x="535933" y="12297400"/>
            <a:ext cx="59456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3365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665" u="sng">
                <a:solidFill>
                  <a:schemeClr val="hlink"/>
                </a:solidFill>
                <a:hlinkClick r:id="rId6"/>
              </a:rPr>
              <a:t>平板塑胶套</a:t>
            </a:r>
            <a:endParaRPr sz="2665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400">
                <a:solidFill>
                  <a:schemeClr val="dk1"/>
                </a:solidFill>
              </a:rPr>
              <a:t>（249 NTD）</a:t>
            </a:r>
            <a:endParaRPr sz="2665">
              <a:highlight>
                <a:srgbClr val="FFFFFF"/>
              </a:highlight>
            </a:endParaRPr>
          </a:p>
          <a:p>
            <a:endParaRPr sz="2400">
              <a:highlight>
                <a:srgbClr val="FFFF00"/>
              </a:highlight>
            </a:endParaRPr>
          </a:p>
        </p:txBody>
      </p:sp>
      <p:sp>
        <p:nvSpPr>
          <p:cNvPr id="293" name="Google Shape;293;p48"/>
          <p:cNvSpPr txBox="1"/>
          <p:nvPr/>
        </p:nvSpPr>
        <p:spPr>
          <a:xfrm>
            <a:off x="19284000" y="12159133"/>
            <a:ext cx="39920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R="3365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665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耳机保护盒</a:t>
            </a:r>
            <a:br>
              <a:rPr lang="en-GB" sz="2665">
                <a:highlight>
                  <a:srgbClr val="FFFFFF"/>
                </a:highlight>
              </a:rPr>
            </a:br>
            <a:r>
              <a:rPr lang="en-GB" sz="2400">
                <a:solidFill>
                  <a:schemeClr val="dk1"/>
                </a:solidFill>
              </a:rPr>
              <a:t>（320 NTD）</a:t>
            </a:r>
            <a:endParaRPr sz="2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294" name="Google Shape;294;p48"/>
          <p:cNvSpPr txBox="1"/>
          <p:nvPr/>
        </p:nvSpPr>
        <p:spPr>
          <a:xfrm>
            <a:off x="7537699" y="6165733"/>
            <a:ext cx="44240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-GB" sz="2665" u="sng">
                <a:solidFill>
                  <a:schemeClr val="hlink"/>
                </a:solidFill>
                <a:hlinkClick r:id="rId8"/>
              </a:rPr>
              <a:t>可折叠手机支架</a:t>
            </a:r>
            <a:endParaRPr sz="2665"/>
          </a:p>
          <a:p>
            <a:r>
              <a:rPr lang="en-GB" sz="2400"/>
              <a:t>（179 </a:t>
            </a:r>
            <a:r>
              <a:rPr lang="en-GB" sz="2400">
                <a:solidFill>
                  <a:schemeClr val="dk1"/>
                </a:solidFill>
              </a:rPr>
              <a:t>NTD</a:t>
            </a:r>
            <a:r>
              <a:rPr lang="en-GB" sz="2400"/>
              <a:t>）</a:t>
            </a:r>
            <a:endParaRPr sz="2400"/>
          </a:p>
          <a:p>
            <a:endParaRPr sz="2400">
              <a:highlight>
                <a:srgbClr val="FFFF00"/>
              </a:highlight>
            </a:endParaRPr>
          </a:p>
        </p:txBody>
      </p:sp>
      <p:pic>
        <p:nvPicPr>
          <p:cNvPr id="295" name="Google Shape;295;p4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874515" y="1416504"/>
            <a:ext cx="3992000" cy="487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13770772" y="1416501"/>
            <a:ext cx="3878083" cy="47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8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19250533" y="1341801"/>
            <a:ext cx="3992000" cy="48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599133" y="7411199"/>
            <a:ext cx="4164800" cy="503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8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7788101" y="7216957"/>
            <a:ext cx="4164800" cy="508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8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13610128" y="7302631"/>
            <a:ext cx="3992000" cy="490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19397935" y="7379084"/>
            <a:ext cx="3878067" cy="47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8"/>
          <p:cNvPicPr preferRelativeResize="0"/>
          <p:nvPr/>
        </p:nvPicPr>
        <p:blipFill>
          <a:blip r:embed="rId16"/>
          <a:stretch>
            <a:fillRect/>
          </a:stretch>
        </p:blipFill>
        <p:spPr>
          <a:xfrm>
            <a:off x="1426333" y="1430002"/>
            <a:ext cx="4164800" cy="5042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79602"/>
            <a:ext cx="24384000" cy="2014195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735"/>
          </a:p>
        </p:txBody>
      </p:sp>
      <p:sp>
        <p:nvSpPr>
          <p:cNvPr id="12" name="Shape 49"/>
          <p:cNvSpPr txBox="1"/>
          <p:nvPr/>
        </p:nvSpPr>
        <p:spPr>
          <a:xfrm>
            <a:off x="334747" y="491464"/>
            <a:ext cx="23621467" cy="1101034"/>
          </a:xfrm>
          <a:prstGeom prst="rect">
            <a:avLst/>
          </a:prstGeom>
          <a:ln w="12700">
            <a:miter lim="400000"/>
          </a:ln>
        </p:spPr>
        <p:txBody>
          <a:bodyPr wrap="square" lIns="119997" tIns="119997" rIns="119997" bIns="119997">
            <a:spAutoFit/>
          </a:bodyPr>
          <a:lstStyle/>
          <a:p>
            <a:pPr defTabSz="2438400">
              <a:lnSpc>
                <a:spcPct val="93000"/>
              </a:lnSpc>
              <a:spcAft>
                <a:spcPts val="2665"/>
              </a:spcAft>
              <a:defRPr sz="6000">
                <a:solidFill>
                  <a:srgbClr val="EC633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聚焦类目</a:t>
            </a:r>
            <a:endParaRPr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601436" y="7730598"/>
            <a:ext cx="4095192" cy="4280876"/>
            <a:chOff x="7100111" y="3187362"/>
            <a:chExt cx="4095192" cy="4280876"/>
          </a:xfrm>
        </p:grpSpPr>
        <p:sp>
          <p:nvSpPr>
            <p:cNvPr id="8" name="文本框 7"/>
            <p:cNvSpPr txBox="1"/>
            <p:nvPr/>
          </p:nvSpPr>
          <p:spPr>
            <a:xfrm>
              <a:off x="7100111" y="6688537"/>
              <a:ext cx="4095192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4400" dirty="0">
                  <a:solidFill>
                    <a:srgbClr val="FF57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母婴玩具</a:t>
              </a:r>
              <a:endParaRPr kumimoji="0" lang="zh-CN" altLang="en-US" sz="4400" i="0" strike="noStrike" cap="none" spc="0" normalizeH="0" baseline="0" dirty="0">
                <a:ln>
                  <a:noFill/>
                </a:ln>
                <a:solidFill>
                  <a:srgbClr val="FF572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517863" y="3187362"/>
              <a:ext cx="3211051" cy="3211051"/>
              <a:chOff x="4880738" y="4299266"/>
              <a:chExt cx="3211051" cy="3211051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7539" y="4837530"/>
                <a:ext cx="2086086" cy="2086086"/>
              </a:xfrm>
              <a:prstGeom prst="rect">
                <a:avLst/>
              </a:prstGeom>
            </p:spPr>
          </p:pic>
          <p:sp>
            <p:nvSpPr>
              <p:cNvPr id="17" name="椭圆 16"/>
              <p:cNvSpPr/>
              <p:nvPr/>
            </p:nvSpPr>
            <p:spPr>
              <a:xfrm>
                <a:off x="4880738" y="4299266"/>
                <a:ext cx="3211051" cy="3211051"/>
              </a:xfrm>
              <a:prstGeom prst="ellipse">
                <a:avLst/>
              </a:prstGeom>
              <a:noFill/>
              <a:ln w="76200" cap="flat">
                <a:solidFill>
                  <a:srgbClr val="EA572A"/>
                </a:solidFill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3418861" y="2841919"/>
            <a:ext cx="4095192" cy="4777157"/>
            <a:chOff x="4725705" y="7652777"/>
            <a:chExt cx="4095192" cy="47771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635" y="7652777"/>
              <a:ext cx="3707332" cy="3707332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4725705" y="11650233"/>
              <a:ext cx="4095192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4400" dirty="0">
                  <a:solidFill>
                    <a:srgbClr val="FF57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家居百货</a:t>
              </a:r>
              <a:endParaRPr kumimoji="0" lang="zh-CN" altLang="en-US" sz="4400" i="0" strike="noStrike" cap="none" spc="0" normalizeH="0" baseline="0" dirty="0">
                <a:ln>
                  <a:noFill/>
                </a:ln>
                <a:solidFill>
                  <a:srgbClr val="FF572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931406" y="3063092"/>
            <a:ext cx="4095192" cy="4529016"/>
            <a:chOff x="10065275" y="7900918"/>
            <a:chExt cx="4095192" cy="4529016"/>
          </a:xfrm>
        </p:grpSpPr>
        <p:grpSp>
          <p:nvGrpSpPr>
            <p:cNvPr id="28" name="组合 27"/>
            <p:cNvGrpSpPr/>
            <p:nvPr/>
          </p:nvGrpSpPr>
          <p:grpSpPr>
            <a:xfrm>
              <a:off x="10351108" y="7900918"/>
              <a:ext cx="3211051" cy="3211051"/>
              <a:chOff x="12725365" y="4295021"/>
              <a:chExt cx="3211051" cy="3211051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44128" y="4849763"/>
                <a:ext cx="2286000" cy="1905000"/>
              </a:xfrm>
              <a:prstGeom prst="rect">
                <a:avLst/>
              </a:prstGeom>
            </p:spPr>
          </p:pic>
          <p:sp>
            <p:nvSpPr>
              <p:cNvPr id="26" name="椭圆 25"/>
              <p:cNvSpPr/>
              <p:nvPr/>
            </p:nvSpPr>
            <p:spPr>
              <a:xfrm>
                <a:off x="12725365" y="4295021"/>
                <a:ext cx="3211051" cy="3211051"/>
              </a:xfrm>
              <a:prstGeom prst="ellipse">
                <a:avLst/>
              </a:prstGeom>
              <a:noFill/>
              <a:ln w="76200" cap="flat">
                <a:solidFill>
                  <a:srgbClr val="EA572A"/>
                </a:solidFill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0065275" y="11650233"/>
              <a:ext cx="4095192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400" i="0" strike="noStrike" cap="none" spc="0" normalizeH="0" baseline="0" dirty="0">
                  <a:ln>
                    <a:noFill/>
                  </a:ln>
                  <a:solidFill>
                    <a:srgbClr val="FF572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流行服饰</a:t>
              </a:r>
              <a:endParaRPr kumimoji="0" lang="zh-CN" altLang="en-US" sz="4400" i="0" strike="noStrike" cap="none" spc="0" normalizeH="0" baseline="0" dirty="0">
                <a:ln>
                  <a:noFill/>
                </a:ln>
                <a:solidFill>
                  <a:srgbClr val="FF572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207878" y="2914056"/>
            <a:ext cx="4095192" cy="4529015"/>
            <a:chOff x="14856296" y="7900918"/>
            <a:chExt cx="4095192" cy="4529015"/>
          </a:xfrm>
        </p:grpSpPr>
        <p:grpSp>
          <p:nvGrpSpPr>
            <p:cNvPr id="25" name="组合 24"/>
            <p:cNvGrpSpPr/>
            <p:nvPr/>
          </p:nvGrpSpPr>
          <p:grpSpPr>
            <a:xfrm>
              <a:off x="15286300" y="7900918"/>
              <a:ext cx="3211051" cy="3211051"/>
              <a:chOff x="8620909" y="4265712"/>
              <a:chExt cx="3211051" cy="32110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8620909" y="4265712"/>
                <a:ext cx="3211051" cy="3211051"/>
              </a:xfrm>
              <a:prstGeom prst="ellipse">
                <a:avLst/>
              </a:prstGeom>
              <a:noFill/>
              <a:ln w="76200" cap="flat">
                <a:solidFill>
                  <a:srgbClr val="EA572A"/>
                </a:solidFill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8159" y="4553744"/>
                <a:ext cx="2360684" cy="2360684"/>
              </a:xfrm>
              <a:prstGeom prst="rect">
                <a:avLst/>
              </a:prstGeom>
            </p:spPr>
          </p:pic>
        </p:grpSp>
        <p:sp>
          <p:nvSpPr>
            <p:cNvPr id="31" name="文本框 30"/>
            <p:cNvSpPr txBox="1"/>
            <p:nvPr/>
          </p:nvSpPr>
          <p:spPr>
            <a:xfrm>
              <a:off x="14856296" y="11650232"/>
              <a:ext cx="4095192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400" i="0" strike="noStrike" cap="none" spc="0" normalizeH="0" baseline="0" dirty="0">
                  <a:ln>
                    <a:noFill/>
                  </a:ln>
                  <a:solidFill>
                    <a:srgbClr val="FF572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数码配件</a:t>
              </a:r>
              <a:endParaRPr kumimoji="0" lang="en-US" altLang="zh-CN" sz="4400" i="0" strike="noStrike" cap="none" spc="0" normalizeH="0" baseline="0" dirty="0">
                <a:ln>
                  <a:noFill/>
                </a:ln>
                <a:solidFill>
                  <a:srgbClr val="FF572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2975487" y="7635042"/>
            <a:ext cx="4095192" cy="4373235"/>
            <a:chOff x="12192000" y="3095003"/>
            <a:chExt cx="4095192" cy="4373235"/>
          </a:xfrm>
        </p:grpSpPr>
        <p:grpSp>
          <p:nvGrpSpPr>
            <p:cNvPr id="35" name="组合 34"/>
            <p:cNvGrpSpPr/>
            <p:nvPr/>
          </p:nvGrpSpPr>
          <p:grpSpPr>
            <a:xfrm>
              <a:off x="12554941" y="3095003"/>
              <a:ext cx="3211051" cy="3211051"/>
              <a:chOff x="15619085" y="9482371"/>
              <a:chExt cx="3211051" cy="3211051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81612" y="9946365"/>
                <a:ext cx="2285999" cy="2285999"/>
              </a:xfrm>
              <a:prstGeom prst="rect">
                <a:avLst/>
              </a:prstGeom>
            </p:spPr>
          </p:pic>
          <p:sp>
            <p:nvSpPr>
              <p:cNvPr id="34" name="椭圆 33"/>
              <p:cNvSpPr/>
              <p:nvPr/>
            </p:nvSpPr>
            <p:spPr>
              <a:xfrm>
                <a:off x="15619085" y="9482371"/>
                <a:ext cx="3211051" cy="3211051"/>
              </a:xfrm>
              <a:prstGeom prst="ellipse">
                <a:avLst/>
              </a:prstGeom>
              <a:noFill/>
              <a:ln w="76200" cap="flat">
                <a:solidFill>
                  <a:srgbClr val="EA572A"/>
                </a:solidFill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12192000" y="6688537"/>
              <a:ext cx="4095192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4400" dirty="0">
                  <a:solidFill>
                    <a:srgbClr val="FF57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美护美妆</a:t>
              </a:r>
              <a:endParaRPr kumimoji="0" lang="zh-CN" altLang="en-US" sz="4400" i="0" strike="noStrike" cap="none" spc="0" normalizeH="0" baseline="0" dirty="0">
                <a:ln>
                  <a:noFill/>
                </a:ln>
                <a:solidFill>
                  <a:srgbClr val="FF572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-GB"/>
              <a:t>Mogad SKU </a:t>
            </a:r>
            <a:endParaRPr lang="en-GB"/>
          </a:p>
          <a:p>
            <a:pPr algn="l">
              <a:buClr>
                <a:schemeClr val="dk1"/>
              </a:buClr>
              <a:buSzPts val="1100"/>
            </a:pPr>
          </a:p>
        </p:txBody>
      </p:sp>
      <p:pic>
        <p:nvPicPr>
          <p:cNvPr id="19" name="Picture 3"/>
          <p:cNvPicPr>
            <a:picLocks noChangeAspect="1"/>
          </p:cNvPicPr>
          <p:nvPr/>
        </p:nvPicPr>
        <p:blipFill rotWithShape="1">
          <a:blip r:embed="rId1"/>
          <a:srcRect t="17112" r="38896" b="42783"/>
          <a:stretch>
            <a:fillRect/>
          </a:stretch>
        </p:blipFill>
        <p:spPr>
          <a:xfrm>
            <a:off x="1174776" y="5614912"/>
            <a:ext cx="21440651" cy="7930355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/>
          </p:cNvPicPr>
          <p:nvPr/>
        </p:nvPicPr>
        <p:blipFill rotWithShape="1">
          <a:blip r:embed="rId1"/>
          <a:srcRect l="60871" t="17523" r="1461" b="49858"/>
          <a:stretch>
            <a:fillRect/>
          </a:stretch>
        </p:blipFill>
        <p:spPr>
          <a:xfrm>
            <a:off x="831200" y="1319700"/>
            <a:ext cx="9001000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-1" y="5318326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3623048" y="5825210"/>
            <a:ext cx="19514168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algn="l"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母婴用品</a:t>
            </a:r>
            <a:endParaRPr lang="en-US" altLang="zh-CN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" y="12945822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母婴玩具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服装类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Google Shape;186;p36"/>
          <p:cNvSpPr txBox="1"/>
          <p:nvPr/>
        </p:nvSpPr>
        <p:spPr>
          <a:xfrm>
            <a:off x="806366" y="2249837"/>
            <a:ext cx="5264954" cy="208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u="sng" dirty="0"/>
              <a:t>TKB CFS 熱銷品</a:t>
            </a:r>
            <a:endParaRPr sz="4000" u="sng" dirty="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4000" dirty="0"/>
              <a:t>玩具：均價NT$128</a:t>
            </a:r>
            <a:endParaRPr sz="4000" dirty="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4000" dirty="0"/>
              <a:t>童裝: 均價NT$80</a:t>
            </a:r>
            <a:endParaRPr sz="4000" dirty="0"/>
          </a:p>
        </p:txBody>
      </p:sp>
      <p:pic>
        <p:nvPicPr>
          <p:cNvPr id="16" name="Google Shape;187;p36"/>
          <p:cNvPicPr preferRelativeResize="0"/>
          <p:nvPr/>
        </p:nvPicPr>
        <p:blipFill rotWithShape="1">
          <a:blip r:embed="rId2"/>
          <a:srcRect t="54039"/>
          <a:stretch>
            <a:fillRect/>
          </a:stretch>
        </p:blipFill>
        <p:spPr>
          <a:xfrm>
            <a:off x="6935416" y="2145984"/>
            <a:ext cx="7704856" cy="529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7;p36"/>
          <p:cNvPicPr preferRelativeResize="0"/>
          <p:nvPr/>
        </p:nvPicPr>
        <p:blipFill rotWithShape="1">
          <a:blip r:embed="rId2"/>
          <a:srcRect b="52109"/>
          <a:stretch>
            <a:fillRect/>
          </a:stretch>
        </p:blipFill>
        <p:spPr>
          <a:xfrm>
            <a:off x="14641341" y="2145984"/>
            <a:ext cx="7742135" cy="554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3"/>
          <a:srcRect t="9208" b="46532"/>
          <a:stretch>
            <a:fillRect/>
          </a:stretch>
        </p:blipFill>
        <p:spPr>
          <a:xfrm>
            <a:off x="2326904" y="7753003"/>
            <a:ext cx="20521983" cy="5092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GB"/>
              <a:t>CNCB-台灣市場調查報告 :兒童迷宮球</a:t>
            </a:r>
            <a:endParaRPr lang="en-GB"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831200" y="2278133"/>
            <a:ext cx="11164000" cy="6164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本商品由台灣親子部落客推薦，建議1Y～10Y使用。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商品特色：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AutoNum type="arabicPeriod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創造自己的迷宮路線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AutoNum type="arabicPeriod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手眼協調訓練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AutoNum type="arabicPeriod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親子趣味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透過單人或雙人遊戲，訓練兒童手部控制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商品材質屬於軟塑膠，攜帶輕便且整組可水洗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標榜</a:t>
            </a:r>
            <a:r>
              <a:rPr lang="en-GB" sz="3735">
                <a:solidFill>
                  <a:srgbClr val="1D2129"/>
                </a:solidFill>
                <a:highlight>
                  <a:srgbClr val="FFFFFF"/>
                </a:highlight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100%無毒材質，即使遊戲中誤入口中，也無需擔憂</a:t>
            </a:r>
            <a:endParaRPr sz="3735">
              <a:solidFill>
                <a:srgbClr val="1D2129"/>
              </a:solidFill>
              <a:highlight>
                <a:srgbClr val="FFFFFF"/>
              </a:highlight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rgbClr val="1D2129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rgbClr val="1D2129"/>
                </a:solidFill>
                <a:highlight>
                  <a:srgbClr val="FFFFFF"/>
                </a:highlight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少子化趨勢，親子玩具在台灣是許多部落客的重點商品之一</a:t>
            </a:r>
            <a:endParaRPr sz="3735">
              <a:solidFill>
                <a:srgbClr val="1D2129"/>
              </a:solidFill>
              <a:highlight>
                <a:srgbClr val="FFFFFF"/>
              </a:highlight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參考連結：</a:t>
            </a:r>
            <a:r>
              <a:rPr lang="en-GB" sz="3735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1"/>
              </a:rPr>
              <a:t>連結一</a:t>
            </a: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、</a:t>
            </a:r>
            <a:r>
              <a:rPr lang="en-GB" sz="3735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2"/>
              </a:rPr>
              <a:t>連結二</a:t>
            </a:r>
            <a:endParaRPr sz="3735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spcAft>
                <a:spcPts val="4265"/>
              </a:spcAft>
              <a:buNone/>
            </a:pPr>
            <a:endParaRPr sz="3735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211" name="Google Shape;211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393079" y="7903268"/>
            <a:ext cx="6135336" cy="455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123867" y="9511268"/>
            <a:ext cx="6374731" cy="42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393059" y="1796333"/>
            <a:ext cx="7288603" cy="496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0260336" y="3199800"/>
            <a:ext cx="3748933" cy="6164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-1" y="5318326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3623048" y="5825210"/>
            <a:ext cx="19514168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algn="l"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美护美妆</a:t>
            </a:r>
            <a:endParaRPr lang="en-US" altLang="zh-CN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GB"/>
              <a:t>H&amp;B Performance</a:t>
            </a:r>
            <a:endParaRPr lang="en-GB"/>
          </a:p>
        </p:txBody>
      </p:sp>
      <p:sp>
        <p:nvSpPr>
          <p:cNvPr id="242" name="Google Shape;242;p42"/>
          <p:cNvSpPr txBox="1"/>
          <p:nvPr/>
        </p:nvSpPr>
        <p:spPr>
          <a:xfrm>
            <a:off x="1318792" y="1286744"/>
            <a:ext cx="20378264" cy="463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423545" algn="just">
              <a:lnSpc>
                <a:spcPct val="150000"/>
              </a:lnSpc>
              <a:buSzPts val="1100"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GB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1月至10月，H&amp;B cat_size一直维持在较高的12%-13%，但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跨境占比</a:t>
            </a:r>
            <a:r>
              <a:rPr lang="en-GB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最高时仅有4.4%，有很大提升空间。</a:t>
            </a:r>
            <a:endParaRPr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23545" algn="just">
              <a:lnSpc>
                <a:spcPct val="150000"/>
              </a:lnSpc>
              <a:buSzPts val="1100"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en-GB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目前平台有潜力但是CB占比还有比较大空间提升的子品类：开架彩妆、美妆工具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23545" algn="just">
              <a:lnSpc>
                <a:spcPct val="150000"/>
              </a:lnSpc>
              <a:buSzPts val="1100"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卖的比较火热的子品类：开架彩妆（唇彩、眼影）、美妆工具（刷具）、美甲（美甲灯、美甲工具）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23545" algn="just">
              <a:lnSpc>
                <a:spcPct val="150000"/>
              </a:lnSpc>
              <a:buSzPts val="1100"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en-GB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店铺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en-GB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：品类单一化，垂直店铺，避免“杂货铺”，SKU多元化，避免重复listing</a:t>
            </a:r>
            <a:endParaRPr sz="4000" dirty="0"/>
          </a:p>
        </p:txBody>
      </p:sp>
      <p:pic>
        <p:nvPicPr>
          <p:cNvPr id="245" name="Google Shape;245;p42" title="Chart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10880" y="7578080"/>
            <a:ext cx="11233248" cy="578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" y="12945822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美妆美护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Google Shape;186;p36"/>
          <p:cNvSpPr txBox="1"/>
          <p:nvPr/>
        </p:nvSpPr>
        <p:spPr>
          <a:xfrm>
            <a:off x="779467" y="2287534"/>
            <a:ext cx="23577634" cy="208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TW" sz="4000" dirty="0"/>
              <a:t>H&amp;B</a:t>
            </a:r>
            <a:r>
              <a:rPr lang="zh-TW" altLang="en-US" sz="4000" dirty="0"/>
              <a:t>目前會比較多在美妝的曝光，唇膏、眼影、腮紅等。價格盡量會控制在</a:t>
            </a:r>
            <a:r>
              <a:rPr lang="en-US" altLang="zh-TW" sz="4000" dirty="0"/>
              <a:t>100</a:t>
            </a:r>
            <a:r>
              <a:rPr lang="zh-TW" altLang="en-US" sz="4000" dirty="0"/>
              <a:t>元以內。</a:t>
            </a:r>
            <a:endParaRPr lang="zh-TW" altLang="en-US" sz="4000" dirty="0"/>
          </a:p>
          <a:p>
            <a:pPr lvl="0" algn="l">
              <a:lnSpc>
                <a:spcPct val="150000"/>
              </a:lnSpc>
            </a:pPr>
            <a:r>
              <a:rPr lang="zh-TW" altLang="en-US" sz="4000" dirty="0"/>
              <a:t>美妝工具類會以刷具為主，洗臉神器、化妝品收納還是可以在上新，價位在</a:t>
            </a:r>
            <a:r>
              <a:rPr lang="en-US" altLang="zh-TW" sz="4000" dirty="0"/>
              <a:t>100-150</a:t>
            </a:r>
            <a:r>
              <a:rPr lang="zh-TW" altLang="en-US" sz="4000" dirty="0"/>
              <a:t>都還是可以有流量。</a:t>
            </a:r>
            <a:endParaRPr lang="zh-TW" altLang="en-US" sz="4000" dirty="0"/>
          </a:p>
        </p:txBody>
      </p:sp>
      <p:pic>
        <p:nvPicPr>
          <p:cNvPr id="1031" name="Picture 7" descr="https://lh3.googleusercontent.com/756fMAc61SEnunZgPmZLhmfJSB3fQNJmhs_Ex7YYSFeQlPb5FqGc0KOwm4HAGksMhTpv-3_e09vXOBPkHyle2T68i6q4vGpOlf8xxIZtC21vPZbC5kVIRoBNSSJCdFlbgQmVwYXaD-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55" y="5204055"/>
            <a:ext cx="4916298" cy="590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Q0AKOb0yykoqjDzKNFJ6GrTCz4ReN41gw-Eu9J-e1Bcr8u7tszqIdD9K7jCmgfsIV9ihwTcyGp-aHhtwpLqPIRyi24yh-QcFJMTcl3Fr2pl8o2gV4aVXhTXvl_azWRVtSf9LQ4nZSr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855" y="5156003"/>
            <a:ext cx="4908077" cy="58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s://lh5.googleusercontent.com/EzYwr994h8NJseHWxP18MPIoe4dDQIiI5xutuHhHKZsAUtWEb_8vIk7neOfxXiGL5ENgoZ0et5JEVvhIjtOE7aeq3v76XV88RQL9V9SXMtMaL4wyZNpV2qZr4ozIED1N9G4PJAjiiA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704" y="5140357"/>
            <a:ext cx="4932741" cy="577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r2M5XC9S_C-dSLztM_SQr7WW4mdzVhyhKSjjHHPXMrQTqi87s0Ai1pfLMIvDA69MG7cf4pJd5EkwY_ayN-wsthW58S9G6KDeBW1gCtwi200tn7iVeTmIw-8qc0nGVwRW5SgXTNTwf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04" y="5158611"/>
            <a:ext cx="4924519" cy="588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26704" y="11106902"/>
            <a:ext cx="4908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0" u="sng" dirty="0">
                <a:solidFill>
                  <a:srgbClr val="0097A7"/>
                </a:solidFill>
                <a:latin typeface="Microsoft JhengHei" panose="020B0604030504040204" charset="-120"/>
                <a:ea typeface="Microsoft JhengHei" panose="020B0604030504040204" charset="-120"/>
                <a:hlinkClick r:id="rId6"/>
              </a:rPr>
              <a:t>大理石紋刷具組</a:t>
            </a:r>
            <a:r>
              <a:rPr lang="en-US" altLang="zh-TW" sz="3200" b="0" u="sng" dirty="0">
                <a:solidFill>
                  <a:srgbClr val="0097A7"/>
                </a:solidFill>
                <a:latin typeface="Microsoft JhengHei" panose="020B0604030504040204" charset="-120"/>
                <a:ea typeface="Microsoft JhengHei" panose="020B0604030504040204" charset="-120"/>
                <a:hlinkClick r:id="rId6"/>
              </a:rPr>
              <a:t>(</a:t>
            </a:r>
            <a:r>
              <a:rPr lang="zh-TW" altLang="en-US" sz="3200" b="0" u="sng" dirty="0">
                <a:solidFill>
                  <a:srgbClr val="0097A7"/>
                </a:solidFill>
                <a:latin typeface="Microsoft JhengHei" panose="020B0604030504040204" charset="-120"/>
                <a:ea typeface="Microsoft JhengHei" panose="020B0604030504040204" charset="-120"/>
                <a:hlinkClick r:id="rId6"/>
              </a:rPr>
              <a:t>筒裝</a:t>
            </a:r>
            <a:r>
              <a:rPr lang="en-US" altLang="zh-TW" sz="3200" b="0" u="sng" dirty="0">
                <a:solidFill>
                  <a:srgbClr val="0097A7"/>
                </a:solidFill>
                <a:latin typeface="Microsoft JhengHei" panose="020B0604030504040204" charset="-120"/>
                <a:ea typeface="Microsoft JhengHei" panose="020B0604030504040204" charset="-120"/>
                <a:hlinkClick r:id="rId6"/>
              </a:rPr>
              <a:t>)</a:t>
            </a:r>
            <a:endParaRPr lang="zh-TW" altLang="en-US" b="0" dirty="0"/>
          </a:p>
          <a:p>
            <a:r>
              <a:rPr lang="en-US" altLang="zh-TW" sz="3200" b="0" dirty="0">
                <a:latin typeface="Microsoft JhengHei" panose="020B0604030504040204" charset="-120"/>
                <a:ea typeface="Microsoft JhengHei" panose="020B0604030504040204" charset="-120"/>
              </a:rPr>
              <a:t>CFS</a:t>
            </a:r>
            <a:r>
              <a:rPr lang="zh-TW" altLang="en-US" sz="3200" b="0" dirty="0">
                <a:latin typeface="Microsoft JhengHei" panose="020B0604030504040204" charset="-120"/>
                <a:ea typeface="Microsoft JhengHei" panose="020B0604030504040204" charset="-120"/>
              </a:rPr>
              <a:t>價格：</a:t>
            </a:r>
            <a:r>
              <a:rPr lang="en-US" altLang="zh-TW" sz="3200" b="0" dirty="0">
                <a:latin typeface="Microsoft JhengHei" panose="020B0604030504040204" charset="-120"/>
                <a:ea typeface="Microsoft JhengHei" panose="020B0604030504040204" charset="-120"/>
              </a:rPr>
              <a:t>139</a:t>
            </a:r>
            <a:endParaRPr lang="zh-TW" altLang="en-US" b="0" dirty="0"/>
          </a:p>
        </p:txBody>
      </p:sp>
      <p:sp>
        <p:nvSpPr>
          <p:cNvPr id="25" name="Google Shape;208;p37"/>
          <p:cNvSpPr txBox="1"/>
          <p:nvPr/>
        </p:nvSpPr>
        <p:spPr>
          <a:xfrm>
            <a:off x="7151440" y="11109192"/>
            <a:ext cx="3928257" cy="81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 dirty="0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7"/>
              </a:rPr>
              <a:t>深層潔淨洗臉神器</a:t>
            </a:r>
            <a:endParaRPr sz="32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CFS價格：99</a:t>
            </a:r>
            <a:endParaRPr sz="32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26" name="Google Shape;209;p37"/>
          <p:cNvSpPr txBox="1"/>
          <p:nvPr/>
        </p:nvSpPr>
        <p:spPr>
          <a:xfrm>
            <a:off x="14135980" y="11097413"/>
            <a:ext cx="4610033" cy="109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8"/>
              </a:rPr>
              <a:t>12色眼影</a:t>
            </a:r>
            <a:endParaRPr sz="320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CFS價格：59</a:t>
            </a:r>
            <a:endParaRPr sz="320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27" name="Google Shape;210;p37"/>
          <p:cNvSpPr txBox="1"/>
          <p:nvPr/>
        </p:nvSpPr>
        <p:spPr>
          <a:xfrm>
            <a:off x="20503871" y="11191158"/>
            <a:ext cx="2705353" cy="100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9"/>
              </a:rPr>
              <a:t>氣墊腮紅</a:t>
            </a:r>
            <a:endParaRPr sz="320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CFS價格：39</a:t>
            </a:r>
            <a:endParaRPr sz="320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GB"/>
              <a:t>CNCB-台灣市場調查報告 :聖誕節美妝禮盒</a:t>
            </a:r>
            <a:endParaRPr lang="en-GB"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831200" y="4400733"/>
            <a:ext cx="11164000" cy="6164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各大美妝品牌陸續推出美妝禮盒，為聖誕節做預備。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美妝禮盒在交換禮物是非常熱門的商品。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美妝禮盒內容物多為唇膏、護唇膏、眼影、粉餅、護手霜(CN不可販售)等。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商品包裝符合聖誕節紅色元素。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品牌美妝的禮盒價位參考：500-1000元。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參考連結：</a:t>
            </a:r>
            <a:r>
              <a:rPr lang="en-GB" sz="3735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1"/>
              </a:rPr>
              <a:t>連結一</a:t>
            </a: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、</a:t>
            </a:r>
            <a:r>
              <a:rPr lang="en-GB" sz="3735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2"/>
              </a:rPr>
              <a:t>連結二</a:t>
            </a:r>
            <a:endParaRPr sz="3735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spcAft>
                <a:spcPts val="4265"/>
              </a:spcAft>
              <a:buNone/>
            </a:pPr>
            <a:endParaRPr sz="3735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621001" y="1498335"/>
            <a:ext cx="3276131" cy="360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3646535" y="1870535"/>
            <a:ext cx="6325464" cy="322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5573735" y="5291268"/>
            <a:ext cx="7735731" cy="384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4151848" y="9330849"/>
            <a:ext cx="9745280" cy="43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GB"/>
              <a:t>CNCB-台灣市場調查報告：熱門腮紅色</a:t>
            </a:r>
            <a:endParaRPr lang="en-GB"/>
          </a:p>
        </p:txBody>
      </p:sp>
      <p:sp>
        <p:nvSpPr>
          <p:cNvPr id="228" name="Google Shape;228;p41"/>
          <p:cNvSpPr txBox="1">
            <a:spLocks noGrp="1"/>
          </p:cNvSpPr>
          <p:nvPr>
            <p:ph type="body" idx="1"/>
          </p:nvPr>
        </p:nvSpPr>
        <p:spPr>
          <a:xfrm>
            <a:off x="13428600" y="3773600"/>
            <a:ext cx="10955200" cy="6168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台灣百貨周年慶話題持續延燒，本周網友分享必買的倩碧小花腮紅</a:t>
            </a:r>
            <a:endParaRPr sz="3735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SzPts val="1400"/>
              <a:buFont typeface="Microsoft JhengHei" panose="020B0604030504040204" charset="-120"/>
              <a:buChar char="●"/>
            </a:pPr>
            <a:r>
              <a:rPr lang="en-GB" sz="3735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顏色重點：橘色、桃紅、粉紅、土色、紫色</a:t>
            </a:r>
            <a:endParaRPr sz="3735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SzPts val="1400"/>
              <a:buFont typeface="Microsoft JhengHei" panose="020B0604030504040204" charset="-120"/>
              <a:buChar char="●"/>
            </a:pPr>
            <a:r>
              <a:rPr lang="en-GB" sz="3735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商品特色：</a:t>
            </a:r>
            <a:endParaRPr sz="3735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SzPts val="1400"/>
              <a:buFont typeface="Microsoft JhengHei" panose="020B0604030504040204" charset="-120"/>
              <a:buAutoNum type="arabicPeriod"/>
            </a:pPr>
            <a:r>
              <a:rPr lang="en-GB" sz="3735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持久</a:t>
            </a:r>
            <a:endParaRPr sz="3735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SzPts val="1400"/>
              <a:buFont typeface="Microsoft JhengHei" panose="020B0604030504040204" charset="-120"/>
              <a:buAutoNum type="arabicPeriod"/>
            </a:pPr>
            <a:r>
              <a:rPr lang="en-GB" sz="3735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顯色</a:t>
            </a:r>
            <a:endParaRPr sz="3735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SzPts val="1400"/>
              <a:buFont typeface="Microsoft JhengHei" panose="020B0604030504040204" charset="-120"/>
              <a:buAutoNum type="arabicPeriod"/>
            </a:pPr>
            <a:r>
              <a:rPr lang="en-GB" sz="3735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不散粉</a:t>
            </a:r>
            <a:endParaRPr sz="3735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SzPts val="1400"/>
              <a:buFont typeface="Microsoft JhengHei" panose="020B0604030504040204" charset="-120"/>
              <a:buChar char="●"/>
            </a:pPr>
            <a:r>
              <a:rPr lang="en-GB" sz="3735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價位參考：800-880新台幣</a:t>
            </a:r>
            <a:endParaRPr sz="3735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SzPts val="1400"/>
              <a:buFont typeface="Microsoft JhengHei" panose="020B0604030504040204" charset="-120"/>
              <a:buChar char="●"/>
            </a:pPr>
            <a:r>
              <a:rPr lang="en-GB" sz="3735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其它：土色除了腮紅，在脣膏類產品也是熱門色</a:t>
            </a:r>
            <a:endParaRPr sz="3735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12800">
              <a:buClr>
                <a:schemeClr val="dk1"/>
              </a:buClr>
              <a:buSzPts val="1200"/>
              <a:buFont typeface="Microsoft JhengHei" panose="020B0604030504040204" charset="-120"/>
              <a:buChar char="●"/>
            </a:pPr>
            <a:r>
              <a:rPr lang="en-GB" sz="3200" u="sng" dirty="0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1"/>
              </a:rPr>
              <a:t>文章參考</a:t>
            </a:r>
            <a:r>
              <a:rPr lang="en-GB" sz="3200" dirty="0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、</a:t>
            </a:r>
            <a:r>
              <a:rPr lang="en-GB" sz="3200" u="sng" dirty="0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2"/>
              </a:rPr>
              <a:t>影片參考</a:t>
            </a:r>
            <a:endParaRPr sz="3200" dirty="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sz="3200" dirty="0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spcAft>
                <a:spcPts val="4265"/>
              </a:spcAft>
              <a:buNone/>
            </a:pPr>
            <a:endParaRPr sz="32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3255" y="2200324"/>
            <a:ext cx="6470867" cy="294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8227" y="5422625"/>
            <a:ext cx="6470864" cy="337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28229" y="9075283"/>
            <a:ext cx="6470864" cy="337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151820" y="2200324"/>
            <a:ext cx="6304376" cy="294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124225" y="9075272"/>
            <a:ext cx="6304376" cy="337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 rotWithShape="1">
          <a:blip r:embed="rId8"/>
          <a:srcRect r="13852"/>
          <a:stretch>
            <a:fillRect/>
          </a:stretch>
        </p:blipFill>
        <p:spPr>
          <a:xfrm>
            <a:off x="7124225" y="5466855"/>
            <a:ext cx="6304376" cy="3377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19050"/>
            <a:ext cx="24212550" cy="13677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679040" y="521473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（纤维眉笔）</a:t>
            </a:r>
            <a:endParaRPr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2398912" y="10022474"/>
            <a:ext cx="66720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http://my.niusnews.com/=P26de661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-1" y="5318326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3623048" y="5825210"/>
            <a:ext cx="19514168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algn="l"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家居百货</a:t>
            </a:r>
            <a:endParaRPr lang="en-US" altLang="zh-CN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-1" y="5318326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3623048" y="5825210"/>
            <a:ext cx="19514168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algn="l"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宠物用品</a:t>
            </a:r>
            <a:endParaRPr lang="en-US" altLang="zh-CN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宠物用品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外出用品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73338" y="4273007"/>
            <a:ext cx="314141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2800" b="0" dirty="0"/>
              <a:t>狗狗拾便袋</a:t>
            </a:r>
            <a:endParaRPr lang="en-US" altLang="zh-CN" sz="2800" b="0" dirty="0"/>
          </a:p>
          <a:p>
            <a:r>
              <a:rPr lang="en-US" altLang="zh-TW" sz="2800" b="0" dirty="0"/>
              <a:t>NT$5</a:t>
            </a:r>
            <a:endParaRPr kumimoji="0" lang="zh-CN" altLang="en-US" sz="2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890471" y="4334563"/>
            <a:ext cx="3261969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800" b="0" dirty="0"/>
              <a:t>狗狗拾便袋收納盒</a:t>
            </a:r>
            <a:endParaRPr lang="en-US" altLang="zh-TW" sz="2800" b="0" dirty="0"/>
          </a:p>
          <a:p>
            <a:r>
              <a:rPr lang="en-US" altLang="zh-TW" sz="2400" b="0" dirty="0"/>
              <a:t>NT$19</a:t>
            </a:r>
            <a:endParaRPr lang="zh-TW" altLang="en-US" sz="2400" b="0" dirty="0"/>
          </a:p>
        </p:txBody>
      </p:sp>
      <p:sp>
        <p:nvSpPr>
          <p:cNvPr id="21" name="文本框 20"/>
          <p:cNvSpPr txBox="1"/>
          <p:nvPr/>
        </p:nvSpPr>
        <p:spPr>
          <a:xfrm>
            <a:off x="21118864" y="4151528"/>
            <a:ext cx="326513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800" b="0" dirty="0"/>
              <a:t>寵物不勒脖牽引胸背帶</a:t>
            </a:r>
            <a:endParaRPr lang="en-US" altLang="zh-TW" sz="2800" b="0" dirty="0"/>
          </a:p>
          <a:p>
            <a:r>
              <a:rPr lang="en-US" altLang="zh-TW" sz="2400" b="0" dirty="0"/>
              <a:t>NT</a:t>
            </a:r>
            <a:r>
              <a:rPr lang="zh-TW" altLang="zh-CN" sz="2400" b="0" dirty="0"/>
              <a:t>$99-179</a:t>
            </a:r>
            <a:endParaRPr kumimoji="0" lang="zh-CN" altLang="en-US" sz="24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1026" name="Picture 2" descr="https://lh3.googleusercontent.com/FFgZ_BjIS5tMoMor8C9jLl-4dpC1HBKC_7dVm12KtXVKK1zH9PAwHs2GcLSW9vfy0Gi6cryrZ9NdOMa3cuMU0IFyKGcuN6gnstoyShfkq-joMUMIKdO1H3_lfgwt94GugXIZgtdTb5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4" y="2276477"/>
            <a:ext cx="4514895" cy="44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Tdicd3fjNIO_x3ATD-0w8CH0Ezd5IAyJbNTugC5MlrozYa3uW2N2rFin4Vn3tM7p2PLbBHTpUF_kkLy2klIxm5PZyVNvFKP9XrhE9tPbQDnxtTed8LEhVUM2rOqVzs6LgvVcZ4vQoZ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576" y="2313173"/>
            <a:ext cx="4514895" cy="46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svrPe-w9IDajOzNezfiNTyT3uxxNjaKgz2L_N3WiKEiiSfoPh5cS1KiPXiIftFfJEi8ZKJGP9cAP4d69TFcMQH-f_p7l7VaT3wQ2Y9MGc8-m-6lwN-3g97Qsx-UapIIBl9D3ddWx5s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3970" y="2311263"/>
            <a:ext cx="4514895" cy="454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4487144" y="9792025"/>
            <a:ext cx="314141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2800" b="0" dirty="0"/>
              <a:t>宠物双肩包</a:t>
            </a:r>
            <a:endParaRPr lang="en-US" altLang="zh-CN" sz="2800" b="0" dirty="0"/>
          </a:p>
          <a:p>
            <a:r>
              <a:rPr lang="en-US" altLang="zh-TW" sz="2800" b="0" dirty="0"/>
              <a:t>NT$187</a:t>
            </a:r>
            <a:endParaRPr lang="zh-TW" altLang="en-US" sz="2800" b="0" dirty="0"/>
          </a:p>
        </p:txBody>
      </p:sp>
      <p:sp>
        <p:nvSpPr>
          <p:cNvPr id="24" name="文本框 23"/>
          <p:cNvSpPr txBox="1"/>
          <p:nvPr/>
        </p:nvSpPr>
        <p:spPr>
          <a:xfrm>
            <a:off x="12890471" y="9576581"/>
            <a:ext cx="3117681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800" b="0" dirty="0"/>
              <a:t>便攜寵物摺疊外出碗</a:t>
            </a:r>
            <a:r>
              <a:rPr lang="en-US" altLang="zh-TW" sz="2800" b="0" dirty="0"/>
              <a:t>(</a:t>
            </a:r>
            <a:r>
              <a:rPr lang="zh-TW" altLang="en-US" sz="2800" b="0" dirty="0"/>
              <a:t>附扣環</a:t>
            </a:r>
            <a:r>
              <a:rPr lang="en-US" altLang="zh-TW" sz="2800" b="0" dirty="0"/>
              <a:t>)</a:t>
            </a:r>
            <a:endParaRPr lang="en-US" altLang="zh-TW" sz="2800" b="0" dirty="0"/>
          </a:p>
          <a:p>
            <a:r>
              <a:rPr lang="en-US" altLang="zh-TW" sz="2800" b="0" dirty="0"/>
              <a:t>NT$38</a:t>
            </a:r>
            <a:endParaRPr lang="zh-TW" altLang="en-US" sz="2800" b="0" dirty="0"/>
          </a:p>
        </p:txBody>
      </p:sp>
      <p:sp>
        <p:nvSpPr>
          <p:cNvPr id="25" name="文本框 24"/>
          <p:cNvSpPr txBox="1"/>
          <p:nvPr/>
        </p:nvSpPr>
        <p:spPr>
          <a:xfrm>
            <a:off x="21192746" y="9856115"/>
            <a:ext cx="259937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宠物外出水杯</a:t>
            </a:r>
            <a:endParaRPr kumimoji="0" lang="en-US" altLang="zh-CN" sz="2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r>
              <a:rPr lang="en-US" altLang="zh-TW" sz="2800" b="0" dirty="0"/>
              <a:t>NT$175</a:t>
            </a:r>
            <a:endParaRPr lang="zh-TW" altLang="en-US" sz="2800" b="0" dirty="0"/>
          </a:p>
        </p:txBody>
      </p:sp>
      <p:pic>
        <p:nvPicPr>
          <p:cNvPr id="1032" name="Picture 8" descr="https://lh4.googleusercontent.com/xI3V7ANdqya62uy16szXRkPkhJqMK0YIZLCiFQmNt61i2MaTlNesFTTDELnPAD2PAOOY7jz9tgOcFsWNkgKHlmZQuL8C_AJ1Mkkk3panKOMqhTfpUTrWcVoBguMcRYGzW4yzOLeWod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4" y="7753244"/>
            <a:ext cx="4629195" cy="460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yihA7eIXMJDCRPzTjqhZB1lFLW97l-D_GFGYzs3ir6ejJ2Hkse9PTrhyd2hbCJ4Mcqv0OnhAEnrMs4ycn_v0PaOLAgDg9wGINQm2ye7cPoXHbnPmzctzrYak2099xSacsVJW65GCrq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25" y="7729854"/>
            <a:ext cx="4515117" cy="446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3.googleusercontent.com/E0zoli5Mp3HkI7Rk4arDaOL7L4ANrQHExSSEUb3tty2XTlDdnkw0VVwwtg5XdXAwqilrct2FMEcll3lWSgcbxroVPAWvpvQAY15Ifg8Afy7xMOwrSFZOKXhf-6fp8EiYwAC2CWA4fH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3969" y="7702413"/>
            <a:ext cx="4514895" cy="44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宠物用品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宠物用品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9110" y="4252741"/>
            <a:ext cx="276210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2800" b="0" dirty="0"/>
              <a:t>仓鼠屋</a:t>
            </a:r>
            <a:endParaRPr lang="en-US" altLang="zh-CN" sz="2800" b="0" dirty="0"/>
          </a:p>
          <a:p>
            <a:r>
              <a:rPr lang="en-US" altLang="zh-TW" sz="2800" b="0" dirty="0"/>
              <a:t>NT$196</a:t>
            </a:r>
            <a:endParaRPr lang="zh-TW" altLang="en-US" sz="2800" b="0" dirty="0"/>
          </a:p>
        </p:txBody>
      </p:sp>
      <p:sp>
        <p:nvSpPr>
          <p:cNvPr id="19" name="文本框 18"/>
          <p:cNvSpPr txBox="1"/>
          <p:nvPr/>
        </p:nvSpPr>
        <p:spPr>
          <a:xfrm>
            <a:off x="12916515" y="4353764"/>
            <a:ext cx="228551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2800" b="0" dirty="0"/>
              <a:t>活氧飲水机</a:t>
            </a:r>
            <a:endParaRPr lang="en-US" altLang="zh-CN" sz="2800" b="0" dirty="0"/>
          </a:p>
          <a:p>
            <a:r>
              <a:rPr lang="en-US" altLang="zh-TW" sz="2800" b="0" dirty="0"/>
              <a:t>NT$298-354</a:t>
            </a:r>
            <a:endParaRPr lang="zh-TW" altLang="en-US" sz="2800" b="0" dirty="0"/>
          </a:p>
        </p:txBody>
      </p:sp>
      <p:sp>
        <p:nvSpPr>
          <p:cNvPr id="21" name="文本框 20"/>
          <p:cNvSpPr txBox="1"/>
          <p:nvPr/>
        </p:nvSpPr>
        <p:spPr>
          <a:xfrm>
            <a:off x="21490672" y="4061470"/>
            <a:ext cx="2285519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800" b="0" dirty="0"/>
              <a:t>免打孔多功能伸縮</a:t>
            </a:r>
            <a:r>
              <a:rPr lang="zh-CN" altLang="en-US" sz="2800" b="0" dirty="0"/>
              <a:t>宠物围栏</a:t>
            </a:r>
            <a:endParaRPr lang="en-US" altLang="zh-CN" sz="2800" b="0" dirty="0"/>
          </a:p>
          <a:p>
            <a:r>
              <a:rPr lang="en-US" altLang="zh-TW" sz="2800" b="0" dirty="0"/>
              <a:t>NT$347</a:t>
            </a:r>
            <a:endParaRPr lang="zh-TW" altLang="en-US" sz="2800" b="0" dirty="0"/>
          </a:p>
        </p:txBody>
      </p:sp>
      <p:sp>
        <p:nvSpPr>
          <p:cNvPr id="23" name="文本框 22"/>
          <p:cNvSpPr txBox="1"/>
          <p:nvPr/>
        </p:nvSpPr>
        <p:spPr>
          <a:xfrm>
            <a:off x="4399382" y="9627480"/>
            <a:ext cx="2762105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雪屋猫砂盆</a:t>
            </a:r>
            <a:endParaRPr kumimoji="0" lang="en-US" altLang="zh-CN" sz="2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r>
              <a:rPr lang="en-US" altLang="zh-TW" sz="2800" b="0" dirty="0"/>
              <a:t>NT$1799</a:t>
            </a:r>
            <a:endParaRPr lang="zh-TW" altLang="en-US" sz="2800" b="0" dirty="0"/>
          </a:p>
          <a:p>
            <a:endParaRPr kumimoji="0" lang="zh-CN" altLang="en-US" sz="2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916787" y="9807791"/>
            <a:ext cx="27412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猫抓板</a:t>
            </a:r>
            <a:endParaRPr kumimoji="0" lang="en-US" altLang="zh-CN" sz="2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r>
              <a:rPr lang="en-US" altLang="zh-TW" sz="2800" b="0" dirty="0"/>
              <a:t>NT$33</a:t>
            </a:r>
            <a:endParaRPr lang="en-US" altLang="zh-CN" sz="2800" b="0" dirty="0"/>
          </a:p>
        </p:txBody>
      </p:sp>
      <p:sp>
        <p:nvSpPr>
          <p:cNvPr id="25" name="文本框 24"/>
          <p:cNvSpPr txBox="1"/>
          <p:nvPr/>
        </p:nvSpPr>
        <p:spPr>
          <a:xfrm>
            <a:off x="21490944" y="9730940"/>
            <a:ext cx="228551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除毛手套</a:t>
            </a:r>
            <a:endParaRPr kumimoji="0" lang="en-US" altLang="zh-CN" sz="2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r>
              <a:rPr lang="en-US" altLang="zh-TW" sz="2800" b="0" dirty="0"/>
              <a:t>NT$45</a:t>
            </a:r>
            <a:endParaRPr lang="zh-TW" altLang="en-US" sz="2800" b="0" dirty="0"/>
          </a:p>
        </p:txBody>
      </p:sp>
      <p:pic>
        <p:nvPicPr>
          <p:cNvPr id="2" name="Picture 2" descr="https://lh4.googleusercontent.com/ckMEAQ9ETr1oPDXWy1ft0lYGEknyi9Va9Jou4oHXyHNlNMWnMEA8av5xKwGCIrPA0OPMjrTimeIrzwfNwhKMMJ41XjKDfkihG1NOeODGV08AQb9l-9dy0sEkVfaC-rF8AYxRYnCLJV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8" y="2311263"/>
            <a:ext cx="4542765" cy="454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5.googleusercontent.com/A5rMef6M3k8l-yVxmAy_QEMy65uf5Hgaz-GV6OG3DmeGG9yEy7zfc99iBOcvH1LNdPlTOBVtqA8Y4AkW20uKskC43Fmhe2LUhAn2W9fVejbaBxZWUD-ytgeqWtya2ob4OWeZGzsmr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25" y="2311262"/>
            <a:ext cx="4568873" cy="454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lh3.googleusercontent.com/Gq8acFFyCu05RCOWhHf8SQXYwcKEk7xQ11o1cudI_RRxDieqOUrywoDtG3cb5e53w6kP8GwYO0CKtGMOv5oZipkE5YEje-2D9dfp1ow6_RLFYGsq-bRlzNgfGPbz0hwH8AEA-buJq8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3969" y="2304515"/>
            <a:ext cx="4514895" cy="454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lh4.googleusercontent.com/Fv-aWsiH0g4hy6mDkMs97XJtApqad8DGekIRUmHXaaz538ZRv6pgbGrBbf968tcHldmhPhWMBaYkgHH-w4nkHrbYj1DhqHPW9tj2jYLqByH5v04u7AlMTqWpEyV3xOIh1Iv3LcHAAQ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9" y="7630373"/>
            <a:ext cx="4542765" cy="46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lh3.googleusercontent.com/fZseeKHRVoDFTwfv8_R0_nLIEnXalzDubiCpFxqAGloEHs5DeID50D5hE4deN7iq4K29qA2WBmJy0pnvrdIDAaBpR3T6xYiacK1XZTRPbf7Sn2F4yGxkRxs00VzobhLsJ3w0KVygOw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75" y="7626411"/>
            <a:ext cx="4495796" cy="457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lh5.googleusercontent.com/9goCr9ZHaige-tITpYfj2fePY6iQGu_48vtC9TejCGvoAr_kP9EfFNRidx64gn2pNry5nsqmrpx7XRhtl3zcP3t5kZZdlEeUSgZCEAzRzBwxUM0mTJzqP70ruQ8UR8PHtnFFcyeEfZ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554" y="7610089"/>
            <a:ext cx="4542765" cy="46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宠物用品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玩具类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73066" y="4190715"/>
            <a:ext cx="314141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逗猫玩具</a:t>
            </a: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2800" b="0" dirty="0"/>
              <a:t>NT$4</a:t>
            </a:r>
            <a:endParaRPr lang="zh-TW" altLang="en-US" sz="2800" b="0" dirty="0"/>
          </a:p>
        </p:txBody>
      </p:sp>
      <p:sp>
        <p:nvSpPr>
          <p:cNvPr id="19" name="文本框 18"/>
          <p:cNvSpPr txBox="1"/>
          <p:nvPr/>
        </p:nvSpPr>
        <p:spPr>
          <a:xfrm>
            <a:off x="12890471" y="4106456"/>
            <a:ext cx="259937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惨叫鸡</a:t>
            </a:r>
            <a:endParaRPr kumimoji="0" lang="en-US" altLang="zh-CN" sz="2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r>
              <a:rPr lang="en-US" altLang="zh-TW" sz="2800" b="0" dirty="0"/>
              <a:t>NT$8-29</a:t>
            </a:r>
            <a:endParaRPr lang="zh-TW" altLang="en-US" sz="2800" b="0" dirty="0"/>
          </a:p>
        </p:txBody>
      </p:sp>
      <p:sp>
        <p:nvSpPr>
          <p:cNvPr id="21" name="文本框 20"/>
          <p:cNvSpPr txBox="1"/>
          <p:nvPr/>
        </p:nvSpPr>
        <p:spPr>
          <a:xfrm>
            <a:off x="21464628" y="4226933"/>
            <a:ext cx="259937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毛绒发声玩具</a:t>
            </a: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2800" b="0" dirty="0"/>
              <a:t>NT$34-69</a:t>
            </a:r>
            <a:endParaRPr lang="zh-CN" altLang="en-US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84633" y="9776244"/>
            <a:ext cx="314141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耐咬磨牙洁牙绳</a:t>
            </a: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2800" b="0" dirty="0"/>
              <a:t>NT$9-19</a:t>
            </a:r>
            <a:endParaRPr lang="zh-TW" altLang="en-US" sz="2800" b="0" dirty="0"/>
          </a:p>
        </p:txBody>
      </p:sp>
      <p:sp>
        <p:nvSpPr>
          <p:cNvPr id="25" name="文本框 24"/>
          <p:cNvSpPr txBox="1"/>
          <p:nvPr/>
        </p:nvSpPr>
        <p:spPr>
          <a:xfrm>
            <a:off x="21464900" y="9668914"/>
            <a:ext cx="259937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zh-CN" sz="2800" b="0" dirty="0">
                <a:solidFill>
                  <a:schemeClr val="tx1"/>
                </a:solidFill>
                <a:highlight>
                  <a:srgbClr val="FFFFFF"/>
                </a:highlight>
              </a:rPr>
              <a:t>貓玩具劍麻球</a:t>
            </a:r>
            <a:endParaRPr lang="en-US" altLang="zh-TW" sz="2800" b="0" dirty="0">
              <a:solidFill>
                <a:schemeClr val="tx1"/>
              </a:solidFill>
              <a:highlight>
                <a:srgbClr val="FFFFFF"/>
              </a:highlight>
            </a:endParaRPr>
          </a:p>
          <a:p>
            <a:r>
              <a:rPr lang="en-US" altLang="zh-TW" sz="2800" b="0" dirty="0">
                <a:highlight>
                  <a:srgbClr val="FFFFFF"/>
                </a:highlight>
              </a:rPr>
              <a:t>NT$9</a:t>
            </a:r>
            <a:endParaRPr lang="zh-TW" altLang="en-US" sz="2800" b="0" dirty="0">
              <a:highlight>
                <a:srgbClr val="FFFFFF"/>
              </a:highlight>
            </a:endParaRPr>
          </a:p>
        </p:txBody>
      </p:sp>
      <p:pic>
        <p:nvPicPr>
          <p:cNvPr id="17" name="Google Shape;345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8839" y="2304515"/>
            <a:ext cx="4514895" cy="4569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46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94675" y="2306430"/>
            <a:ext cx="4495796" cy="456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48;p3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481412" y="2304515"/>
            <a:ext cx="4542765" cy="457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52;p3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88838" y="7801384"/>
            <a:ext cx="4495795" cy="455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62;p3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405506" y="7799727"/>
            <a:ext cx="4536514" cy="455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27"/>
          <p:cNvSpPr txBox="1"/>
          <p:nvPr/>
        </p:nvSpPr>
        <p:spPr>
          <a:xfrm>
            <a:off x="12973731" y="9651945"/>
            <a:ext cx="314141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仿真鱼玩具</a:t>
            </a: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2800" b="0" dirty="0"/>
              <a:t>NT$29-69</a:t>
            </a:r>
            <a:endParaRPr lang="zh-TW" altLang="en-US" sz="2800" b="0" dirty="0"/>
          </a:p>
        </p:txBody>
      </p:sp>
      <p:pic>
        <p:nvPicPr>
          <p:cNvPr id="29" name="Google Shape;383;p4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6362994" y="7746371"/>
            <a:ext cx="4661183" cy="467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宠物用品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服饰类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15136" y="4116633"/>
            <a:ext cx="314141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雨衣</a:t>
            </a:r>
            <a:endParaRPr kumimoji="0" lang="en-US" altLang="zh-CN" sz="2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r>
              <a:rPr lang="en-US" altLang="zh-TW" sz="2800" b="0" dirty="0"/>
              <a:t>NT$179-299</a:t>
            </a:r>
            <a:endParaRPr lang="zh-TW" altLang="en-US" sz="2800" b="0" dirty="0"/>
          </a:p>
        </p:txBody>
      </p:sp>
      <p:sp>
        <p:nvSpPr>
          <p:cNvPr id="19" name="文本框 18"/>
          <p:cNvSpPr txBox="1"/>
          <p:nvPr/>
        </p:nvSpPr>
        <p:spPr>
          <a:xfrm>
            <a:off x="12821869" y="4190715"/>
            <a:ext cx="314141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zh-CN" sz="2800" b="0" dirty="0">
                <a:solidFill>
                  <a:schemeClr val="tx1"/>
                </a:solidFill>
                <a:highlight>
                  <a:srgbClr val="FFFFFF"/>
                </a:highlight>
              </a:rPr>
              <a:t>寵物訂製刻字名牌</a:t>
            </a:r>
            <a:endParaRPr lang="en-US" altLang="zh-TW" sz="2800" b="0" dirty="0">
              <a:solidFill>
                <a:schemeClr val="tx1"/>
              </a:solidFill>
              <a:highlight>
                <a:srgbClr val="FFFFFF"/>
              </a:highlight>
            </a:endParaRPr>
          </a:p>
          <a:p>
            <a:r>
              <a:rPr lang="en-US" altLang="zh-TW" sz="2800" b="0" dirty="0">
                <a:highlight>
                  <a:srgbClr val="FFFFFF"/>
                </a:highlight>
              </a:rPr>
              <a:t>NT$188-199</a:t>
            </a:r>
            <a:endParaRPr lang="zh-TW" altLang="en-US" sz="2800" b="0" dirty="0">
              <a:highlight>
                <a:srgbClr val="FFFFFF"/>
              </a:highligh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323889" y="4190714"/>
            <a:ext cx="259937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头套</a:t>
            </a: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2800" b="0" dirty="0"/>
              <a:t>NT$15-65</a:t>
            </a:r>
            <a:endParaRPr lang="zh-TW" altLang="en-US" sz="2800" b="0" dirty="0"/>
          </a:p>
        </p:txBody>
      </p:sp>
      <p:sp>
        <p:nvSpPr>
          <p:cNvPr id="23" name="文本框 22"/>
          <p:cNvSpPr txBox="1"/>
          <p:nvPr/>
        </p:nvSpPr>
        <p:spPr>
          <a:xfrm>
            <a:off x="4643894" y="9776243"/>
            <a:ext cx="314141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小狗纯棉背心</a:t>
            </a:r>
            <a:endParaRPr kumimoji="0" lang="en-US" altLang="zh-CN" sz="2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r>
              <a:rPr lang="en-US" altLang="zh-TW" sz="2800" b="0" dirty="0"/>
              <a:t>NT$34</a:t>
            </a:r>
            <a:endParaRPr lang="zh-TW" altLang="en-US" sz="2800" b="0" dirty="0"/>
          </a:p>
        </p:txBody>
      </p:sp>
      <p:sp>
        <p:nvSpPr>
          <p:cNvPr id="25" name="文本框 24"/>
          <p:cNvSpPr txBox="1"/>
          <p:nvPr/>
        </p:nvSpPr>
        <p:spPr>
          <a:xfrm>
            <a:off x="21324161" y="9668915"/>
            <a:ext cx="259937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800" b="0" i="0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FF"/>
                </a:highligh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宠物生理裤</a:t>
            </a:r>
            <a:endParaRPr kumimoji="0" lang="en-US" altLang="zh-CN" sz="2800" b="0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r>
              <a:rPr lang="en-US" altLang="zh-TW" sz="2800" b="0" dirty="0">
                <a:highlight>
                  <a:srgbClr val="FFFFFF"/>
                </a:highlight>
              </a:rPr>
              <a:t>NT$69-99</a:t>
            </a:r>
            <a:endParaRPr lang="zh-TW" altLang="en-US" sz="2800" b="0" dirty="0">
              <a:highlight>
                <a:srgbClr val="FFFFFF"/>
              </a:highligh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080841" y="9686543"/>
            <a:ext cx="314141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28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宠物脚印项圈</a:t>
            </a:r>
            <a:endParaRPr kumimoji="0" lang="en-US" altLang="zh-CN" sz="28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r>
              <a:rPr lang="en-US" altLang="zh-TW" sz="2800" b="0" dirty="0"/>
              <a:t>NT$10</a:t>
            </a:r>
            <a:endParaRPr lang="zh-TW" altLang="en-US" sz="2800" b="0" dirty="0"/>
          </a:p>
        </p:txBody>
      </p:sp>
      <p:pic>
        <p:nvPicPr>
          <p:cNvPr id="24" name="Google Shape;395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3023" y="2325609"/>
            <a:ext cx="4491609" cy="454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98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26094" y="2325609"/>
            <a:ext cx="4536514" cy="467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0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623871" y="2291349"/>
            <a:ext cx="4630780" cy="463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2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93022" y="7755990"/>
            <a:ext cx="4466434" cy="447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45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426094" y="7755989"/>
            <a:ext cx="4536514" cy="438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27;p4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6623870" y="7749039"/>
            <a:ext cx="4630780" cy="4589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19664800" cy="104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l"/>
            <a:r>
              <a:rPr lang="en-GB"/>
              <a:t>CNCB-台灣市場調查報告 :寵物入冬配件</a:t>
            </a:r>
            <a:endParaRPr lang="en-GB"/>
          </a:p>
        </p:txBody>
      </p:sp>
      <p:sp>
        <p:nvSpPr>
          <p:cNvPr id="238" name="Google Shape;238;p40"/>
          <p:cNvSpPr txBox="1">
            <a:spLocks noGrp="1"/>
          </p:cNvSpPr>
          <p:nvPr>
            <p:ph type="body" idx="1"/>
          </p:nvPr>
        </p:nvSpPr>
        <p:spPr>
          <a:xfrm>
            <a:off x="11532933" y="3934168"/>
            <a:ext cx="13008800" cy="749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寵物過冬，不少寵物衣物開始加厚，連寵物睡墊也進入保暖模式。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寵物床款式多，但能全部拆解清洗的少，寵物難免有些異味，因此能夠丟進拆解進洗衣機清洗，對飼主的吸引度更有力道。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寵物也是有羽絨衣，且聖誕節即將到來，也開始不少聖誕節應景服飾配件，可以多多開發。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台灣以中小型寵物居多，但大型狗在台灣要買衣服不容易且價格高，所以如果有大型寵物配件，建議可以少量販售。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-846455">
              <a:buClr>
                <a:schemeClr val="dk1"/>
              </a:buClr>
              <a:buSzPts val="1400"/>
              <a:buFont typeface="Microsoft JhengHei" panose="020B0604030504040204" charset="-120"/>
              <a:buChar char="●"/>
            </a:pPr>
            <a:r>
              <a:rPr lang="en-GB" sz="3735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參考連結：</a:t>
            </a:r>
            <a:r>
              <a:rPr lang="en-GB" sz="3735" u="sng">
                <a:solidFill>
                  <a:schemeClr val="hlink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  <a:hlinkClick r:id="rId1"/>
              </a:rPr>
              <a:t>連結一</a:t>
            </a: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indent="0">
              <a:buNone/>
            </a:pPr>
            <a:endParaRPr sz="3735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lnSpc>
                <a:spcPct val="90000"/>
              </a:lnSpc>
              <a:spcBef>
                <a:spcPts val="4265"/>
              </a:spcBef>
              <a:buNone/>
            </a:pPr>
            <a:endParaRPr sz="3735">
              <a:solidFill>
                <a:schemeClr val="dk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indent="0">
              <a:spcAft>
                <a:spcPts val="4265"/>
              </a:spcAft>
              <a:buNone/>
            </a:pPr>
            <a:endParaRPr sz="3735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00735" y="1530133"/>
            <a:ext cx="6660632" cy="631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1168" y="8078533"/>
            <a:ext cx="4757333" cy="478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48001" y="8149933"/>
            <a:ext cx="4512248" cy="463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家居百货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收纳类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50" name="Picture 2" descr="https://lh6.googleusercontent.com/XNoYaBL6uJirkhCzaujROnNlzXYEscEi5vjF_S1ON2yjESwjjNSdatrqqcTdy_PFPQYhEF6PmJoIPLRFIcQA9FezA6VIYg0qLgpH-giFITx2PaIJFC4yF9AdDWDaCiTW8TVa2o1PzT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462" y="7348847"/>
            <a:ext cx="4780294" cy="55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DcMVVtgfr2oTwdM244R4cMDMV9njKolNWqKpH8Gulb3WC6BMeUIvqYHGAcZA1c0JoJm_a6BwjVqafTIwRVPfyK4B9moKIthvGjOc-7RwZyjZReOv9kzM0-ZBMDRk0hCKpFGiEdHkqe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0" y="7192192"/>
            <a:ext cx="4643200" cy="567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10" y="1995116"/>
            <a:ext cx="4849210" cy="49016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15100" y="4081294"/>
            <a:ext cx="25993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蓋收納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533" y="2124307"/>
            <a:ext cx="4763030" cy="48761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0472" y="2091096"/>
            <a:ext cx="5055520" cy="487644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0471" y="7338386"/>
            <a:ext cx="5219981" cy="513623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915100" y="9566069"/>
            <a:ext cx="25993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抽屉</a:t>
            </a:r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收納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58828" y="4002967"/>
            <a:ext cx="25993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竹炭</a:t>
            </a:r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收納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599876" y="9585731"/>
            <a:ext cx="25993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旅行</a:t>
            </a:r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收納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860522" y="3863838"/>
            <a:ext cx="25993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衣物</a:t>
            </a:r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收納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784621" y="9519845"/>
            <a:ext cx="25993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化妆品</a:t>
            </a:r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收納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家居百货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厨房类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49116" y="4074638"/>
            <a:ext cx="288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丹宁围裙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lh3.googleusercontent.com/MG7hPtrf0Mmqj4C9sZIgbGw3_dku0m6ENuUPCSZDRd_z5FuYzn_YU4RE2Nk9VKzKBXfwKR6mcvUFsxPrx_RZotIrYOK7ngBVTYTY-rXSqtQMhbb313SUlmKzDSRCvz8ZdgAifjctr9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612" y="2052662"/>
            <a:ext cx="4720241" cy="552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13181853" y="3960003"/>
            <a:ext cx="20344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强力挂钩</a:t>
            </a:r>
            <a:r>
              <a:rPr lang="en-US" altLang="zh-CN" sz="266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endParaRPr lang="zh-CN" altLang="en-US" sz="266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920" y="2079150"/>
            <a:ext cx="5015632" cy="492099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0976976" y="3960003"/>
            <a:ext cx="18601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矽膠折疊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保鮮盒</a:t>
            </a: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2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976976" y="9623360"/>
            <a:ext cx="23846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便當保溫包</a:t>
            </a:r>
            <a:r>
              <a:rPr lang="en-US" altLang="zh-CN" sz="266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endParaRPr lang="zh-CN" altLang="en-US" sz="266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2498" y="7572457"/>
            <a:ext cx="4978453" cy="50323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73" y="7529632"/>
            <a:ext cx="5068599" cy="506859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696750" y="9433933"/>
            <a:ext cx="33512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環保矽膠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烘焙墊</a:t>
            </a:r>
            <a:r>
              <a:rPr lang="en-US" altLang="zh-CN" sz="266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endParaRPr lang="zh-CN" altLang="en-US" sz="266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181853" y="9558769"/>
            <a:ext cx="25288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迷你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电子秤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25" y="2239703"/>
            <a:ext cx="4833091" cy="48412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1041" y="7842096"/>
            <a:ext cx="4978453" cy="4856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家居百货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餐具类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59152" y="4146728"/>
            <a:ext cx="35283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外出餐具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05967" y="9835506"/>
            <a:ext cx="237626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多功能餐盘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937181" y="3823384"/>
            <a:ext cx="237626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不锈钢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泡面杯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881" y="7708100"/>
            <a:ext cx="5260097" cy="52600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351" y="2054539"/>
            <a:ext cx="5260097" cy="53744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1" y="2451743"/>
            <a:ext cx="5018112" cy="49928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982" y="2366324"/>
            <a:ext cx="5226997" cy="517472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3345265" y="4146728"/>
            <a:ext cx="35283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餐具三件套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91" y="7708100"/>
            <a:ext cx="5200857" cy="476652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577508" y="9291767"/>
            <a:ext cx="352839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/>
              <a:t>日韓陶瓷</a:t>
            </a:r>
            <a:endParaRPr lang="en-US" altLang="zh-CN" sz="3200" b="0" dirty="0"/>
          </a:p>
          <a:p>
            <a:r>
              <a:rPr lang="zh-CN" altLang="en-US" sz="3200" b="0" dirty="0"/>
              <a:t>餐盘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90911" y="7739755"/>
            <a:ext cx="5147480" cy="511637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1903645" y="9497906"/>
            <a:ext cx="237626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不锈钢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吸管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家居百货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水杯袋子类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74" name="Picture 2" descr="https://lh4.googleusercontent.com/bX20k-4Vu-uNMoPserMbBXv1FMsJsYWkosZN515BY9T13lyv8d_eF_QbHRzwnKaUyL2bHVHOba1ILSkNUBXqgU97N86D5nUejehYemcFYIEWJdrWCfZ4HALc9ioGg1RGG7ofrCu-C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68" y="7372589"/>
            <a:ext cx="4472904" cy="545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O5bed77APg0Lrc-c8o8kMd5VF_EekkKFwym-qHOgW2xrGOrSL_H_5r8w3FIiA8D1e8kpbRe90V1zG1rz4Pt7wPmYKqnCY2woGwec5t9NoA19cLGFW3uwdv6Dc8An_BqcF94duRX1bG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090" y="2003813"/>
            <a:ext cx="4439972" cy="548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4448" y="7600522"/>
            <a:ext cx="5328592" cy="53285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52" y="2127763"/>
            <a:ext cx="4680520" cy="500331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797168" y="4629419"/>
            <a:ext cx="1654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冰霸杯</a:t>
            </a:r>
            <a:r>
              <a:rPr lang="en-US" altLang="zh-CN" sz="266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endParaRPr lang="zh-CN" altLang="en-US" sz="266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97168" y="9618174"/>
            <a:ext cx="2161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运动水杯</a:t>
            </a:r>
            <a:r>
              <a:rPr lang="en-US" altLang="zh-CN" sz="266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endParaRPr lang="zh-CN" altLang="en-US" sz="266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285348" y="4141951"/>
            <a:ext cx="18833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不锈钢保温冰壶</a:t>
            </a:r>
            <a:r>
              <a:rPr lang="en-US" altLang="zh-CN" sz="266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endParaRPr lang="zh-CN" altLang="en-US" sz="266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403" y="7542949"/>
            <a:ext cx="5371402" cy="528627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3740325" y="9706675"/>
            <a:ext cx="2052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饮料提袋</a:t>
            </a:r>
            <a:r>
              <a:rPr lang="en-US" altLang="zh-CN" sz="266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endParaRPr lang="zh-CN" altLang="en-US" sz="266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721158" y="9808519"/>
            <a:ext cx="1883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垃圾袋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855" y="2122109"/>
            <a:ext cx="5082733" cy="511690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3704805" y="4455141"/>
            <a:ext cx="18833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弹盖式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保温杯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家居百货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浴室寝室类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9" y="2053977"/>
            <a:ext cx="4873943" cy="594156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59152" y="3900507"/>
            <a:ext cx="352839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可掛式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擦手巾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657" y="2016989"/>
            <a:ext cx="5472608" cy="5298414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2268597" y="3918059"/>
            <a:ext cx="237626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黏塵紙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除毛器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1" y="8091923"/>
            <a:ext cx="5018112" cy="4845987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052514" y="9925886"/>
            <a:ext cx="223224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超吸水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仿鹿皮巾 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2" descr="https://lh4.googleusercontent.com/VKPqc392J4v1wUfxr0Pv8EnAQpJdzyO7QGHG7Gmx3-dxi68Dx5LLhu5niLUrK7nIXAs6KUTmn7hARcQa2aMCfgWRCbcRbDsQ4M2eqYG_1MpGh5AqkCkymeB84DrrcL2LAMo5IB69jY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468" y="7328579"/>
            <a:ext cx="4755917" cy="56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3657" y="7541051"/>
            <a:ext cx="5314997" cy="523833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905967" y="9835506"/>
            <a:ext cx="237626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床包被套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098195" y="9720743"/>
            <a:ext cx="237626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纯棉枕套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0243" y="2141782"/>
            <a:ext cx="4755917" cy="471621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727711" y="3918059"/>
            <a:ext cx="237626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珊瑚绒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大浴巾</a:t>
            </a:r>
            <a:endParaRPr lang="en-US" altLang="zh-TW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5152</Words>
  <Application>WPS 演示</Application>
  <PresentationFormat>自定义</PresentationFormat>
  <Paragraphs>556</Paragraphs>
  <Slides>45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3" baseType="lpstr">
      <vt:lpstr>Arial</vt:lpstr>
      <vt:lpstr>宋体</vt:lpstr>
      <vt:lpstr>Wingdings</vt:lpstr>
      <vt:lpstr>Helvetica Neue</vt:lpstr>
      <vt:lpstr>Helvetica Neue Medium</vt:lpstr>
      <vt:lpstr>Helvetica Neue Light</vt:lpstr>
      <vt:lpstr>微软雅黑</vt:lpstr>
      <vt:lpstr>Times New Roman</vt:lpstr>
      <vt:lpstr>Helvetica</vt:lpstr>
      <vt:lpstr>黑体</vt:lpstr>
      <vt:lpstr>Arial</vt:lpstr>
      <vt:lpstr>Open Sans</vt:lpstr>
      <vt:lpstr>Microsoft JhengHei</vt:lpstr>
      <vt:lpstr>Arial Unicode MS</vt:lpstr>
      <vt:lpstr>Trebuchet MS</vt:lpstr>
      <vt:lpstr>&amp;quot</vt:lpstr>
      <vt:lpstr>Segoe Print</vt:lpstr>
      <vt:lpstr>White</vt:lpstr>
      <vt:lpstr>PowerPoint 演示文稿</vt:lpstr>
      <vt:lpstr>PowerPoint 演示文稿</vt:lpstr>
      <vt:lpstr>PowerPoint 演示文稿</vt:lpstr>
      <vt:lpstr>PowerPoint 演示文稿</vt:lpstr>
      <vt:lpstr>家居百货-收纳类</vt:lpstr>
      <vt:lpstr>家居百货-厨房类</vt:lpstr>
      <vt:lpstr>家居百货-餐具类</vt:lpstr>
      <vt:lpstr>家居百货-水杯袋子类</vt:lpstr>
      <vt:lpstr>家居百货-浴室寝室类</vt:lpstr>
      <vt:lpstr>HL - Trending SKU</vt:lpstr>
      <vt:lpstr>HL - Trending SKU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Fashion Hot SKUs</vt:lpstr>
      <vt:lpstr>CNCB-台灣市場調查報告(潛力商品)：復古外套</vt:lpstr>
      <vt:lpstr>CNCB-台灣市場調查報告 :女鞋熱門款</vt:lpstr>
      <vt:lpstr>CNCB-台灣市場調查報告(熱門商品) :冬季圍巾</vt:lpstr>
      <vt:lpstr>CNCB-台灣市場調查報告：內搭保暖背心</vt:lpstr>
      <vt:lpstr>PowerPoint 演示文稿</vt:lpstr>
      <vt:lpstr>数码表现</vt:lpstr>
      <vt:lpstr>数码表现</vt:lpstr>
      <vt:lpstr>Mogad SKU </vt:lpstr>
      <vt:lpstr>Mogad SKU </vt:lpstr>
      <vt:lpstr>PowerPoint 演示文稿</vt:lpstr>
      <vt:lpstr>母婴玩具—服装类</vt:lpstr>
      <vt:lpstr>CNCB-台灣市場調查報告 :兒童迷宮球</vt:lpstr>
      <vt:lpstr>PowerPoint 演示文稿</vt:lpstr>
      <vt:lpstr>H&amp;B Performance</vt:lpstr>
      <vt:lpstr>美妆美护</vt:lpstr>
      <vt:lpstr>CNCB-台灣市場調查報告 :聖誕節美妝禮盒</vt:lpstr>
      <vt:lpstr>CNCB-台灣市場調查報告：熱門腮紅色</vt:lpstr>
      <vt:lpstr>PowerPoint 演示文稿</vt:lpstr>
      <vt:lpstr>PowerPoint 演示文稿</vt:lpstr>
      <vt:lpstr>宠物用品-外出用品</vt:lpstr>
      <vt:lpstr>宠物用品-宠物用品</vt:lpstr>
      <vt:lpstr>宠物用品-玩具类</vt:lpstr>
      <vt:lpstr>宠物用品-服饰类</vt:lpstr>
      <vt:lpstr>CNCB-台灣市場調查報告 :寵物入冬配件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Vera Li</dc:creator>
  <cp:lastModifiedBy>冯宇辉</cp:lastModifiedBy>
  <cp:revision>1208</cp:revision>
  <cp:lastPrinted>2018-02-11T06:07:00Z</cp:lastPrinted>
  <dcterms:created xsi:type="dcterms:W3CDTF">2018-07-26T14:40:00Z</dcterms:created>
  <dcterms:modified xsi:type="dcterms:W3CDTF">2020-07-19T12:49:00Z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